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93" r:id="rId9"/>
    <p:sldId id="301" r:id="rId10"/>
    <p:sldId id="300" r:id="rId11"/>
    <p:sldId id="295" r:id="rId12"/>
    <p:sldId id="296" r:id="rId13"/>
    <p:sldId id="297" r:id="rId14"/>
    <p:sldId id="286" r:id="rId15"/>
    <p:sldId id="303" r:id="rId16"/>
    <p:sldId id="288" r:id="rId17"/>
    <p:sldId id="262" r:id="rId18"/>
    <p:sldId id="294" r:id="rId19"/>
    <p:sldId id="264" r:id="rId20"/>
    <p:sldId id="268" r:id="rId21"/>
    <p:sldId id="270" r:id="rId22"/>
    <p:sldId id="271" r:id="rId23"/>
    <p:sldId id="272" r:id="rId24"/>
    <p:sldId id="273" r:id="rId25"/>
    <p:sldId id="274" r:id="rId26"/>
    <p:sldId id="292" r:id="rId27"/>
    <p:sldId id="275" r:id="rId28"/>
    <p:sldId id="291" r:id="rId29"/>
    <p:sldId id="277" r:id="rId30"/>
    <p:sldId id="302" r:id="rId31"/>
    <p:sldId id="278" r:id="rId32"/>
    <p:sldId id="279" r:id="rId33"/>
    <p:sldId id="280" r:id="rId34"/>
    <p:sldId id="281" r:id="rId35"/>
    <p:sldId id="283" r:id="rId36"/>
    <p:sldId id="282" r:id="rId37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1pPr>
    <a:lvl2pPr marL="0" marR="0" indent="228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2pPr>
    <a:lvl3pPr marL="0" marR="0" indent="457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3pPr>
    <a:lvl4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4pPr>
    <a:lvl5pPr marL="0" marR="0" indent="914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5pPr>
    <a:lvl6pPr marL="0" marR="0" indent="11430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6pPr>
    <a:lvl7pPr marL="0" marR="0" indent="1371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7pPr>
    <a:lvl8pPr marL="0" marR="0" indent="1600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8pPr>
    <a:lvl9pPr marL="0" marR="0" indent="1828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otham"/>
        <a:ea typeface="Gotham"/>
        <a:cs typeface="Gotham"/>
        <a:sym typeface="Gotha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79721"/>
  </p:normalViewPr>
  <p:slideViewPr>
    <p:cSldViewPr snapToGrid="0" snapToObjects="1">
      <p:cViewPr varScale="1">
        <p:scale>
          <a:sx n="65" d="100"/>
          <a:sy n="65" d="100"/>
        </p:scale>
        <p:origin x="132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the schemas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is </a:t>
            </a:r>
            <a:r>
              <a:rPr lang="en-US" baseline="0" dirty="0" err="1" smtClean="0"/>
              <a:t>clientId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engagementType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userId</a:t>
            </a:r>
            <a:r>
              <a:rPr lang="en-US" baseline="0" dirty="0" smtClean="0"/>
              <a:t>; Why do we need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6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>
            <a:lvl1pPr algn="ctr">
              <a:defRPr sz="7600" b="0" cap="none" spc="0"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sz="3200">
                <a:latin typeface="Gotham Medium"/>
                <a:ea typeface="Gotham Medium"/>
                <a:cs typeface="Gotham Medium"/>
                <a:sym typeface="Gotham Medium"/>
              </a:defRPr>
            </a:lvl1pPr>
            <a:lvl2pPr algn="ctr">
              <a:spcBef>
                <a:spcPts val="0"/>
              </a:spcBef>
              <a:defRPr sz="3200">
                <a:latin typeface="Gotham Medium"/>
                <a:ea typeface="Gotham Medium"/>
                <a:cs typeface="Gotham Medium"/>
                <a:sym typeface="Gotham Medium"/>
              </a:defRPr>
            </a:lvl2pPr>
            <a:lvl3pPr algn="ctr">
              <a:spcBef>
                <a:spcPts val="0"/>
              </a:spcBef>
              <a:defRPr sz="3200">
                <a:latin typeface="Gotham Medium"/>
                <a:ea typeface="Gotham Medium"/>
                <a:cs typeface="Gotham Medium"/>
                <a:sym typeface="Gotham Medium"/>
              </a:defRPr>
            </a:lvl3pPr>
            <a:lvl4pPr algn="ctr">
              <a:spcBef>
                <a:spcPts val="0"/>
              </a:spcBef>
              <a:defRPr sz="3200">
                <a:latin typeface="Gotham Medium"/>
                <a:ea typeface="Gotham Medium"/>
                <a:cs typeface="Gotham Medium"/>
                <a:sym typeface="Gotham Medium"/>
              </a:defRPr>
            </a:lvl4pPr>
            <a:lvl5pPr algn="ctr">
              <a:spcBef>
                <a:spcPts val="0"/>
              </a:spcBef>
              <a:defRPr sz="3200">
                <a:latin typeface="Gotham Medium"/>
                <a:ea typeface="Gotham Medium"/>
                <a:cs typeface="Gotham Medium"/>
                <a:sym typeface="Gotham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 copy">
    <p:bg>
      <p:bgPr>
        <a:solidFill>
          <a:srgbClr val="61A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quarter" idx="13"/>
          </p:nvPr>
        </p:nvSpPr>
        <p:spPr>
          <a:xfrm>
            <a:off x="838200" y="8055928"/>
            <a:ext cx="508000" cy="41300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55700" y="3187700"/>
            <a:ext cx="13931900" cy="3086100"/>
          </a:xfrm>
          <a:prstGeom prst="rect">
            <a:avLst/>
          </a:prstGeom>
        </p:spPr>
        <p:txBody>
          <a:bodyPr/>
          <a:lstStyle>
            <a:lvl1pPr algn="ctr">
              <a:defRPr sz="6000" spc="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5700" y="4279900"/>
            <a:ext cx="13931900" cy="2527797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sz="2400" cap="all" spc="168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  <a:lvl2pPr algn="ctr">
              <a:spcBef>
                <a:spcPts val="0"/>
              </a:spcBef>
              <a:defRPr sz="2400" cap="all" spc="168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2pPr>
            <a:lvl3pPr algn="ctr">
              <a:spcBef>
                <a:spcPts val="0"/>
              </a:spcBef>
              <a:defRPr sz="2400" cap="all" spc="168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3pPr>
            <a:lvl4pPr algn="ctr">
              <a:spcBef>
                <a:spcPts val="0"/>
              </a:spcBef>
              <a:defRPr sz="2400" cap="all" spc="168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4pPr>
            <a:lvl5pPr algn="ctr">
              <a:spcBef>
                <a:spcPts val="0"/>
              </a:spcBef>
              <a:defRPr sz="2400" cap="all" spc="168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witter, Inc. 2014   |   Privileged and confidential"/>
          <p:cNvSpPr txBox="1"/>
          <p:nvPr/>
        </p:nvSpPr>
        <p:spPr>
          <a:xfrm>
            <a:off x="12492456" y="8228034"/>
            <a:ext cx="3121703" cy="19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3866" tIns="33866" rIns="33866" bIns="33866">
            <a:spAutoFit/>
          </a:bodyPr>
          <a:lstStyle>
            <a:lvl1pPr algn="r" defTabSz="825500">
              <a:defRPr sz="1000">
                <a:solidFill>
                  <a:srgbClr val="FFFFFF"/>
                </a:solidFill>
              </a:defRPr>
            </a:lvl1pPr>
          </a:lstStyle>
          <a:p>
            <a:r>
              <a:t>Twitter, Inc. 2014   |   Privileged and confidential 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774700" y="3009900"/>
            <a:ext cx="13931900" cy="5702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159933" y="1532466"/>
            <a:ext cx="13936135" cy="3090334"/>
          </a:xfrm>
          <a:prstGeom prst="rect">
            <a:avLst/>
          </a:prstGeom>
        </p:spPr>
        <p:txBody>
          <a:bodyPr lIns="33866" tIns="33866" rIns="33866" bIns="33866" anchor="b"/>
          <a:lstStyle>
            <a:lvl1pPr algn="ctr" defTabSz="825500">
              <a:defRPr sz="7600" b="0" cap="none" spc="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9933" y="4707466"/>
            <a:ext cx="13936135" cy="1058334"/>
          </a:xfrm>
          <a:prstGeom prst="rect">
            <a:avLst/>
          </a:prstGeom>
        </p:spPr>
        <p:txBody>
          <a:bodyPr lIns="33866" tIns="33866" rIns="33866" bIns="33866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  <a:lvl2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2pPr>
            <a:lvl3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3pPr>
            <a:lvl4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4pPr>
            <a:lvl5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77716" y="8729133"/>
            <a:ext cx="283634" cy="309034"/>
          </a:xfrm>
          <a:prstGeom prst="rect">
            <a:avLst/>
          </a:prstGeom>
        </p:spPr>
        <p:txBody>
          <a:bodyPr lIns="33866" tIns="33866" rIns="33866" bIns="33866"/>
          <a:lstStyle>
            <a:lvl1pPr defTabSz="82550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2">
    <p:bg>
      <p:bgPr>
        <a:solidFill>
          <a:srgbClr val="499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492194" y="527516"/>
            <a:ext cx="2930746" cy="651934"/>
          </a:xfrm>
          <a:prstGeom prst="rect">
            <a:avLst/>
          </a:prstGeom>
        </p:spPr>
        <p:txBody>
          <a:bodyPr wrap="none" lIns="33866" tIns="33866" rIns="33866" bIns="33866">
            <a:spAutoFit/>
          </a:bodyPr>
          <a:lstStyle>
            <a:lvl1pPr defTabSz="4572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600" b="1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492194" y="1308364"/>
            <a:ext cx="1093894" cy="375074"/>
          </a:xfrm>
          <a:prstGeom prst="rect">
            <a:avLst/>
          </a:prstGeom>
        </p:spPr>
        <p:txBody>
          <a:bodyPr wrap="none" lIns="33866" tIns="33866" rIns="33866" bIns="33866" anchor="ctr">
            <a:spAutoFit/>
          </a:bodyPr>
          <a:lstStyle>
            <a:lvl1pPr defTabSz="4572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FFFFFF"/>
                </a:solidFill>
                <a:latin typeface="Gotham Narrow"/>
                <a:ea typeface="Gotham Narrow"/>
                <a:cs typeface="Gotham Narrow"/>
                <a:sym typeface="Gotham Narrow"/>
              </a:defRPr>
            </a:lvl1pPr>
          </a:lstStyle>
          <a:p>
            <a:r>
              <a:t>Subtitle</a:t>
            </a:r>
          </a:p>
        </p:txBody>
      </p:sp>
      <p:sp>
        <p:nvSpPr>
          <p:cNvPr id="63" name="Body copy"/>
          <p:cNvSpPr txBox="1">
            <a:spLocks noGrp="1"/>
          </p:cNvSpPr>
          <p:nvPr>
            <p:ph type="body" sz="quarter" idx="15"/>
          </p:nvPr>
        </p:nvSpPr>
        <p:spPr>
          <a:xfrm>
            <a:off x="492194" y="2243025"/>
            <a:ext cx="1481600" cy="375074"/>
          </a:xfrm>
          <a:prstGeom prst="rect">
            <a:avLst/>
          </a:prstGeom>
        </p:spPr>
        <p:txBody>
          <a:bodyPr wrap="none" lIns="33866" tIns="33866" rIns="33866" bIns="33866">
            <a:spAutoFit/>
          </a:bodyPr>
          <a:lstStyle>
            <a:lvl1pPr defTabSz="4572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FFFFFF"/>
                </a:solidFill>
                <a:latin typeface="Gotham Narrow"/>
                <a:ea typeface="Gotham Narrow"/>
                <a:cs typeface="Gotham Narrow"/>
                <a:sym typeface="Gotham Narrow"/>
              </a:defRPr>
            </a:lvl1pPr>
          </a:lstStyle>
          <a:p>
            <a:r>
              <a:t>Body copy</a:t>
            </a:r>
          </a:p>
        </p:txBody>
      </p:sp>
      <p:sp>
        <p:nvSpPr>
          <p:cNvPr id="64" name="Image"/>
          <p:cNvSpPr>
            <a:spLocks noGrp="1"/>
          </p:cNvSpPr>
          <p:nvPr>
            <p:ph type="pic" sz="quarter" idx="16"/>
          </p:nvPr>
        </p:nvSpPr>
        <p:spPr>
          <a:xfrm>
            <a:off x="492194" y="8131784"/>
            <a:ext cx="631675" cy="51354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70571" y="8720666"/>
            <a:ext cx="306392" cy="309035"/>
          </a:xfrm>
          <a:prstGeom prst="rect">
            <a:avLst/>
          </a:prstGeom>
        </p:spPr>
        <p:txBody>
          <a:bodyPr lIns="33866" tIns="33866" rIns="33866" bIns="33866"/>
          <a:lstStyle>
            <a:lvl1pPr defTabSz="8255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70571" y="8720666"/>
            <a:ext cx="306392" cy="309035"/>
          </a:xfrm>
          <a:prstGeom prst="rect">
            <a:avLst/>
          </a:prstGeom>
        </p:spPr>
        <p:txBody>
          <a:bodyPr lIns="33866" tIns="33866" rIns="33866" bIns="33866"/>
          <a:lstStyle>
            <a:lvl1pPr defTabSz="8255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16547" y="1243263"/>
            <a:ext cx="14843627" cy="983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74700" y="22606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indent="0"/>
            <a:lvl3pPr indent="0"/>
            <a:lvl4pPr indent="0"/>
            <a:lvl5pPr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#twitterbird_RGB.png" descr="#twitterbird_RGB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84555" y="8016139"/>
            <a:ext cx="541983" cy="44024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witter, Inc."/>
          <p:cNvSpPr txBox="1"/>
          <p:nvPr/>
        </p:nvSpPr>
        <p:spPr>
          <a:xfrm>
            <a:off x="13826477" y="8175300"/>
            <a:ext cx="1000507" cy="24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A6AAA9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t>Twitter, Inc.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60783" y="8686800"/>
            <a:ext cx="317501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1pPr>
      <a:lvl2pPr marL="0" marR="0" indent="2286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2pPr>
      <a:lvl3pPr marL="0" marR="0" indent="4572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3pPr>
      <a:lvl4pPr marL="0" marR="0" indent="6858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4pPr>
      <a:lvl5pPr marL="0" marR="0" indent="9144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5pPr>
      <a:lvl6pPr marL="0" marR="0" indent="11430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6pPr>
      <a:lvl7pPr marL="0" marR="0" indent="13716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7pPr>
      <a:lvl8pPr marL="0" marR="0" indent="16002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8pPr>
      <a:lvl9pPr marL="0" marR="0" indent="1828800" algn="l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all" spc="400" baseline="0">
          <a:ln>
            <a:noFill/>
          </a:ln>
          <a:solidFill>
            <a:srgbClr val="000000"/>
          </a:solidFill>
          <a:uFillTx/>
          <a:latin typeface="Gotham"/>
          <a:ea typeface="Gotham"/>
          <a:cs typeface="Gotham"/>
          <a:sym typeface="Gotham"/>
        </a:defRPr>
      </a:lvl9pPr>
    </p:titleStyle>
    <p:bodyStyle>
      <a:lvl1pPr marL="0" marR="0" indent="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1pPr>
      <a:lvl2pPr marL="0" marR="0" indent="2286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2pPr>
      <a:lvl3pPr marL="0" marR="0" indent="4572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3pPr>
      <a:lvl4pPr marL="0" marR="0" indent="6858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4pPr>
      <a:lvl5pPr marL="0" marR="0" indent="914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5pPr>
      <a:lvl6pPr marL="0" marR="0" indent="11430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6pPr>
      <a:lvl7pPr marL="0" marR="0" indent="13716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7pPr>
      <a:lvl8pPr marL="0" marR="0" indent="16002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8pPr>
      <a:lvl9pPr marL="0" marR="0" indent="18288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otham Light"/>
          <a:ea typeface="Gotham Light"/>
          <a:cs typeface="Gotham Light"/>
          <a:sym typeface="Gotham Light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hyperlink" Target="http://www.vldb.org/pvldb/vol7/p1441-boykin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witter/summingbir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hyperlink" Target="http://vldb.org/pvldb/vol5/p1771_georgelee_vldb2012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eptember 2014"/>
          <p:cNvSpPr txBox="1"/>
          <p:nvPr/>
        </p:nvSpPr>
        <p:spPr>
          <a:xfrm>
            <a:off x="5982986" y="6263298"/>
            <a:ext cx="4290028" cy="42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3866" tIns="33866" rIns="33866" bIns="33866" anchor="ctr">
            <a:spAutoFit/>
          </a:bodyPr>
          <a:lstStyle>
            <a:lvl1pPr defTabSz="825500">
              <a:defRPr sz="2800" b="1" cap="all" spc="560">
                <a:solidFill>
                  <a:srgbClr val="FFFFFF"/>
                </a:solidFill>
              </a:defRPr>
            </a:lvl1pPr>
          </a:lstStyle>
          <a:p>
            <a:pPr>
              <a:defRPr sz="2700" spc="540"/>
            </a:pPr>
            <a:r>
              <a:rPr sz="2800" spc="560"/>
              <a:t>september 2014</a:t>
            </a:r>
          </a:p>
        </p:txBody>
      </p:sp>
      <p:pic>
        <p:nvPicPr>
          <p:cNvPr id="82" name="circle_bird_white.png" descr="circle_bird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3417" y="2201988"/>
            <a:ext cx="524042" cy="428414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Robust, Scalable, Real-Time Event…"/>
          <p:cNvSpPr txBox="1"/>
          <p:nvPr/>
        </p:nvSpPr>
        <p:spPr>
          <a:xfrm>
            <a:off x="1268857" y="2527270"/>
            <a:ext cx="1371828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defRPr sz="6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 smtClean="0"/>
              <a:t>Robust</a:t>
            </a:r>
            <a:r>
              <a:rPr dirty="0"/>
              <a:t>, Scalable, Real-Time Event </a:t>
            </a:r>
          </a:p>
          <a:p>
            <a:pPr algn="l" defTabSz="457200">
              <a:lnSpc>
                <a:spcPts val="8600"/>
              </a:lnSpc>
              <a:defRPr sz="6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Time Series Aggregation at Twitter</a:t>
            </a:r>
          </a:p>
        </p:txBody>
      </p:sp>
      <p:sp>
        <p:nvSpPr>
          <p:cNvPr id="84" name="Peilin Yang, Srikanth Thiagarajan, Jimmy Lin"/>
          <p:cNvSpPr txBox="1"/>
          <p:nvPr/>
        </p:nvSpPr>
        <p:spPr>
          <a:xfrm>
            <a:off x="2876563" y="5595213"/>
            <a:ext cx="10502875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rPr dirty="0"/>
              <a:t>Peilin Yang, Srikanth Thiagarajan, Jimmy </a:t>
            </a:r>
            <a:r>
              <a:rPr dirty="0" smtClean="0"/>
              <a:t>Lin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Data Infrastructure Engineering Team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SAR"/>
          <p:cNvSpPr txBox="1"/>
          <p:nvPr/>
        </p:nvSpPr>
        <p:spPr>
          <a:xfrm>
            <a:off x="708459" y="9525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#BATCH + Real-time (pre-2014)</a:t>
            </a:r>
            <a:endParaRPr dirty="0"/>
          </a:p>
        </p:txBody>
      </p:sp>
      <p:sp>
        <p:nvSpPr>
          <p:cNvPr id="132" name="Rectangle"/>
          <p:cNvSpPr/>
          <p:nvPr/>
        </p:nvSpPr>
        <p:spPr>
          <a:xfrm>
            <a:off x="708459" y="1947934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3" name="TimeSeries AggregatoR…"/>
          <p:cNvSpPr txBox="1"/>
          <p:nvPr/>
        </p:nvSpPr>
        <p:spPr>
          <a:xfrm>
            <a:off x="708459" y="2861231"/>
            <a:ext cx="12534012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Pig (batch) + Storm (real-time)</a:t>
            </a: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Later on Scalding (batch) + Storm (real-time)</a:t>
            </a:r>
            <a:endParaRPr lang="en-US" sz="3200" dirty="0">
              <a:sym typeface="Gotham Light"/>
            </a:endParaRP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It was hard to maintain two </a:t>
            </a:r>
            <a:r>
              <a:rPr lang="en-US" sz="3200" dirty="0">
                <a:sym typeface="Gotham Light"/>
              </a:rPr>
              <a:t>sets of </a:t>
            </a:r>
            <a:r>
              <a:rPr lang="en-US" sz="3200" dirty="0" smtClean="0">
                <a:sym typeface="Gotham Light"/>
              </a:rPr>
              <a:t>codes at the same time</a:t>
            </a:r>
            <a:endParaRPr lang="en-US" sz="3200" dirty="0"/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30004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SAR"/>
          <p:cNvSpPr txBox="1"/>
          <p:nvPr/>
        </p:nvSpPr>
        <p:spPr>
          <a:xfrm>
            <a:off x="708459" y="9525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lang="en-US" dirty="0" err="1" smtClean="0"/>
              <a:t>SummingBird</a:t>
            </a:r>
            <a:r>
              <a:rPr lang="en-US" dirty="0" smtClean="0"/>
              <a:t> (2014)</a:t>
            </a:r>
            <a:endParaRPr dirty="0"/>
          </a:p>
        </p:txBody>
      </p:sp>
      <p:sp>
        <p:nvSpPr>
          <p:cNvPr id="132" name="Rectangle"/>
          <p:cNvSpPr/>
          <p:nvPr/>
        </p:nvSpPr>
        <p:spPr>
          <a:xfrm>
            <a:off x="708459" y="1947934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3" name="TimeSeries AggregatoR…"/>
          <p:cNvSpPr txBox="1"/>
          <p:nvPr/>
        </p:nvSpPr>
        <p:spPr>
          <a:xfrm>
            <a:off x="708459" y="2821717"/>
            <a:ext cx="11260384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Declarative </a:t>
            </a:r>
            <a:r>
              <a:rPr lang="en-US" sz="3200" dirty="0">
                <a:sym typeface="Gotham Light"/>
              </a:rPr>
              <a:t>Streaming Map/Reduce DSL </a:t>
            </a: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Real-time </a:t>
            </a:r>
            <a:r>
              <a:rPr lang="en-US" sz="3200" dirty="0">
                <a:sym typeface="Gotham Light"/>
              </a:rPr>
              <a:t>platform that runs on </a:t>
            </a:r>
            <a:r>
              <a:rPr lang="en-US" sz="3200" dirty="0" smtClean="0">
                <a:sym typeface="Gotham Light"/>
              </a:rPr>
              <a:t>Storm</a:t>
            </a:r>
            <a:endParaRPr lang="en-US" sz="3200" dirty="0">
              <a:sym typeface="Gotham Light"/>
            </a:endParaRP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Batch </a:t>
            </a:r>
            <a:r>
              <a:rPr lang="en-US" sz="3200" dirty="0">
                <a:sym typeface="Gotham Light"/>
              </a:rPr>
              <a:t>platform that runs on </a:t>
            </a:r>
            <a:r>
              <a:rPr lang="en-US" sz="3200" dirty="0" smtClean="0">
                <a:sym typeface="Gotham Light"/>
              </a:rPr>
              <a:t>Hadoop </a:t>
            </a:r>
            <a:endParaRPr lang="en-US" sz="3200" dirty="0" smtClean="0">
              <a:sym typeface="Gotham Light"/>
            </a:endParaRP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Batch </a:t>
            </a:r>
            <a:r>
              <a:rPr lang="en-US" sz="3200" dirty="0">
                <a:sym typeface="Gotham Light"/>
              </a:rPr>
              <a:t>/ </a:t>
            </a:r>
            <a:r>
              <a:rPr lang="en-US" sz="3200" dirty="0" smtClean="0">
                <a:sym typeface="Gotham Light"/>
              </a:rPr>
              <a:t>Real-time </a:t>
            </a:r>
            <a:r>
              <a:rPr lang="en-US" sz="3200" dirty="0">
                <a:sym typeface="Gotham Light"/>
              </a:rPr>
              <a:t>Hybrid </a:t>
            </a:r>
            <a:r>
              <a:rPr lang="en-US" sz="3200" dirty="0" smtClean="0">
                <a:sym typeface="Gotham Light"/>
              </a:rPr>
              <a:t>platform</a:t>
            </a:r>
          </a:p>
          <a:p>
            <a:pPr marL="457200" lvl="1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github.com/twitter/summingbird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9" y="691115"/>
            <a:ext cx="1984451" cy="1256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6248" y="8095316"/>
            <a:ext cx="13914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Oscar Boykin, Sam Ritchie, Ian O'Connell, and Jimmy Lin. </a:t>
            </a:r>
            <a:r>
              <a:rPr lang="en-US" sz="1800" dirty="0">
                <a:solidFill>
                  <a:srgbClr val="555555"/>
                </a:solidFill>
                <a:latin typeface="Verdana" charset="0"/>
                <a:hlinkClick r:id="rId4"/>
              </a:rPr>
              <a:t>Summingbird: A Framework for Integrating Batch and Online MapReduce Computations.</a:t>
            </a:r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 Proceedings of the VLDB Endowment, 7(13):1441-1451, 2014.</a:t>
            </a:r>
          </a:p>
        </p:txBody>
      </p:sp>
    </p:spTree>
    <p:extLst>
      <p:ext uri="{BB962C8B-B14F-4D97-AF65-F5344CB8AC3E}">
        <p14:creationId xmlns:p14="http://schemas.microsoft.com/office/powerpoint/2010/main" val="1257909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SAR"/>
          <p:cNvSpPr txBox="1"/>
          <p:nvPr/>
        </p:nvSpPr>
        <p:spPr>
          <a:xfrm>
            <a:off x="708459" y="9525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lang="en-US" dirty="0" err="1" smtClean="0"/>
              <a:t>SummingBird</a:t>
            </a:r>
            <a:endParaRPr dirty="0"/>
          </a:p>
        </p:txBody>
      </p:sp>
      <p:sp>
        <p:nvSpPr>
          <p:cNvPr id="132" name="Rectangle"/>
          <p:cNvSpPr/>
          <p:nvPr/>
        </p:nvSpPr>
        <p:spPr>
          <a:xfrm>
            <a:off x="708459" y="1947934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98" y="691115"/>
            <a:ext cx="1984451" cy="1256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3" y="2303130"/>
            <a:ext cx="10058400" cy="62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48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SAR"/>
          <p:cNvSpPr txBox="1"/>
          <p:nvPr/>
        </p:nvSpPr>
        <p:spPr>
          <a:xfrm>
            <a:off x="708459" y="9525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lang="en-US" dirty="0" err="1" smtClean="0"/>
              <a:t>SummingBird</a:t>
            </a:r>
            <a:endParaRPr dirty="0"/>
          </a:p>
        </p:txBody>
      </p:sp>
      <p:sp>
        <p:nvSpPr>
          <p:cNvPr id="132" name="Rectangle"/>
          <p:cNvSpPr/>
          <p:nvPr/>
        </p:nvSpPr>
        <p:spPr>
          <a:xfrm>
            <a:off x="708459" y="1947934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98" y="691115"/>
            <a:ext cx="1984451" cy="1256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9" y="2855580"/>
            <a:ext cx="7425130" cy="4612020"/>
          </a:xfrm>
          <a:prstGeom prst="rect">
            <a:avLst/>
          </a:prstGeom>
        </p:spPr>
      </p:pic>
      <p:sp>
        <p:nvSpPr>
          <p:cNvPr id="6" name="TimeSeries AggregatoR…"/>
          <p:cNvSpPr txBox="1"/>
          <p:nvPr/>
        </p:nvSpPr>
        <p:spPr>
          <a:xfrm>
            <a:off x="8412123" y="2697063"/>
            <a:ext cx="7285077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>
                <a:sym typeface="Gotham Light"/>
              </a:rPr>
              <a:t>It’s </a:t>
            </a:r>
            <a:r>
              <a:rPr lang="en-US" sz="3200" dirty="0" smtClean="0">
                <a:sym typeface="Gotham Light"/>
              </a:rPr>
              <a:t>about </a:t>
            </a:r>
            <a:r>
              <a:rPr lang="en-US" sz="3200" dirty="0">
                <a:sym typeface="Gotham Light"/>
              </a:rPr>
              <a:t>the </a:t>
            </a:r>
            <a:r>
              <a:rPr lang="en-US" sz="3200" dirty="0">
                <a:sym typeface="Gotham Light"/>
              </a:rPr>
              <a:t>Monoid (</a:t>
            </a:r>
            <a:r>
              <a:rPr lang="en-US" sz="3200" dirty="0" smtClean="0">
                <a:sym typeface="Gotham Light"/>
              </a:rPr>
              <a:t>algebraic aggregation</a:t>
            </a:r>
            <a:r>
              <a:rPr lang="en-US" sz="3200" dirty="0" smtClean="0">
                <a:sym typeface="Gotham Light"/>
              </a:rPr>
              <a:t>)</a:t>
            </a:r>
            <a:endParaRPr lang="en-US" sz="3200" dirty="0" smtClean="0">
              <a:sym typeface="Gotham Light"/>
            </a:endParaRP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ym typeface="Gotham Light"/>
              </a:rPr>
              <a:t>Still </a:t>
            </a:r>
            <a:r>
              <a:rPr lang="en-US" sz="3200" dirty="0" smtClean="0">
                <a:sym typeface="Gotham Light"/>
              </a:rPr>
              <a:t>(too) complicated </a:t>
            </a:r>
            <a:r>
              <a:rPr lang="en-US" sz="3200" dirty="0" smtClean="0">
                <a:sym typeface="Gotham Light"/>
              </a:rPr>
              <a:t>and hard for </a:t>
            </a:r>
            <a:r>
              <a:rPr lang="en-US" sz="3200" dirty="0" smtClean="0">
                <a:sym typeface="Gotham Light"/>
              </a:rPr>
              <a:t>non-data </a:t>
            </a:r>
            <a:r>
              <a:rPr lang="en-US" sz="3200" dirty="0" err="1" smtClean="0">
                <a:sym typeface="Gotham Light"/>
              </a:rPr>
              <a:t>infras</a:t>
            </a:r>
            <a:r>
              <a:rPr lang="en-US" sz="3200" dirty="0" smtClean="0">
                <a:sym typeface="Gotham Light"/>
              </a:rPr>
              <a:t> </a:t>
            </a:r>
            <a:r>
              <a:rPr lang="en-US" sz="3200" dirty="0" smtClean="0">
                <a:sym typeface="Gotham Light"/>
              </a:rPr>
              <a:t>engineers and non-engineers</a:t>
            </a: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olidFill>
                  <a:srgbClr val="FF0000"/>
                </a:solidFill>
                <a:sym typeface="Gotham Light"/>
              </a:rPr>
              <a:t>No backend storage support</a:t>
            </a:r>
          </a:p>
          <a:p>
            <a:pPr marL="457200" indent="-4572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3200" dirty="0" smtClean="0">
                <a:solidFill>
                  <a:srgbClr val="FF0000"/>
                </a:solidFill>
                <a:sym typeface="Gotham Light"/>
              </a:rPr>
              <a:t>No data exploration plan</a:t>
            </a:r>
            <a:endParaRPr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4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altime Processing"/>
          <p:cNvSpPr txBox="1"/>
          <p:nvPr/>
        </p:nvSpPr>
        <p:spPr>
          <a:xfrm>
            <a:off x="740692" y="675226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sz="2400" dirty="0" smtClean="0"/>
              <a:t>Real-time Processing </a:t>
            </a:r>
          </a:p>
          <a:p>
            <a:r>
              <a:rPr lang="en-US" sz="2400" dirty="0" smtClean="0"/>
              <a:t>+ Batch Validation + data Exploration</a:t>
            </a:r>
            <a:endParaRPr lang="en-US" sz="2400" dirty="0"/>
          </a:p>
        </p:txBody>
      </p:sp>
      <p:sp>
        <p:nvSpPr>
          <p:cNvPr id="115" name="Rectangle"/>
          <p:cNvSpPr/>
          <p:nvPr/>
        </p:nvSpPr>
        <p:spPr>
          <a:xfrm>
            <a:off x="688216" y="1876077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7" name="Arrow"/>
          <p:cNvSpPr/>
          <p:nvPr/>
        </p:nvSpPr>
        <p:spPr>
          <a:xfrm>
            <a:off x="6596247" y="2663304"/>
            <a:ext cx="1004704" cy="502701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8" name="Public Safety"/>
          <p:cNvSpPr txBox="1"/>
          <p:nvPr/>
        </p:nvSpPr>
        <p:spPr>
          <a:xfrm>
            <a:off x="7697341" y="2659608"/>
            <a:ext cx="21624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sz="2400" dirty="0"/>
              <a:t>Public Safety</a:t>
            </a:r>
          </a:p>
        </p:txBody>
      </p:sp>
      <p:sp>
        <p:nvSpPr>
          <p:cNvPr id="120" name="Data Analyst…"/>
          <p:cNvSpPr txBox="1"/>
          <p:nvPr/>
        </p:nvSpPr>
        <p:spPr>
          <a:xfrm>
            <a:off x="7710328" y="4671697"/>
            <a:ext cx="221054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sz="2400" dirty="0"/>
              <a:t>Data Analyst</a:t>
            </a:r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sz="2400" dirty="0"/>
              <a:t>ML/DL Model</a:t>
            </a:r>
          </a:p>
        </p:txBody>
      </p:sp>
      <p:sp>
        <p:nvSpPr>
          <p:cNvPr id="122" name="Search Index…"/>
          <p:cNvSpPr txBox="1"/>
          <p:nvPr/>
        </p:nvSpPr>
        <p:spPr>
          <a:xfrm>
            <a:off x="7739018" y="6856510"/>
            <a:ext cx="20790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lang="en-US" sz="2400" smtClean="0"/>
              <a:t>Applications</a:t>
            </a:r>
            <a:endParaRPr sz="2400" dirty="0"/>
          </a:p>
        </p:txBody>
      </p:sp>
      <p:sp>
        <p:nvSpPr>
          <p:cNvPr id="14" name="Public Safety"/>
          <p:cNvSpPr txBox="1"/>
          <p:nvPr/>
        </p:nvSpPr>
        <p:spPr>
          <a:xfrm>
            <a:off x="3504192" y="4176206"/>
            <a:ext cx="2417328" cy="1395254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Aggregation</a:t>
            </a:r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mr-IN" sz="2800" dirty="0" smtClean="0">
                <a:solidFill>
                  <a:schemeClr val="accent1"/>
                </a:solidFill>
              </a:rPr>
              <a:t>…</a:t>
            </a:r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Storage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3034351" y="6232337"/>
            <a:ext cx="3357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Common Tasks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30" y="3439253"/>
            <a:ext cx="1434580" cy="1434580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771" y="4090981"/>
            <a:ext cx="1434580" cy="1434580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22" y="5212209"/>
            <a:ext cx="1434580" cy="1434580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sp>
        <p:nvSpPr>
          <p:cNvPr id="20" name="Public Safety"/>
          <p:cNvSpPr txBox="1"/>
          <p:nvPr/>
        </p:nvSpPr>
        <p:spPr>
          <a:xfrm>
            <a:off x="11135669" y="3745319"/>
            <a:ext cx="3191579" cy="2257028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</a:rPr>
              <a:t>Data Exploration</a:t>
            </a:r>
          </a:p>
          <a:p>
            <a:r>
              <a:rPr lang="mr-IN" sz="2800" dirty="0" smtClean="0">
                <a:solidFill>
                  <a:srgbClr val="FF0000"/>
                </a:solidFill>
              </a:rPr>
              <a:t>…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Auditing</a:t>
            </a:r>
          </a:p>
          <a:p>
            <a:r>
              <a:rPr lang="mr-IN" sz="2800" dirty="0" smtClean="0">
                <a:solidFill>
                  <a:srgbClr val="FF0000"/>
                </a:solidFill>
              </a:rPr>
              <a:t>…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Validation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052953" y="6232336"/>
            <a:ext cx="3357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Common Tasks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2" name="Arrow"/>
          <p:cNvSpPr/>
          <p:nvPr/>
        </p:nvSpPr>
        <p:spPr>
          <a:xfrm>
            <a:off x="6596247" y="4808271"/>
            <a:ext cx="1004704" cy="502701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Arrow"/>
          <p:cNvSpPr/>
          <p:nvPr/>
        </p:nvSpPr>
        <p:spPr>
          <a:xfrm>
            <a:off x="6596247" y="6817111"/>
            <a:ext cx="1004704" cy="502701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Arrow"/>
          <p:cNvSpPr/>
          <p:nvPr/>
        </p:nvSpPr>
        <p:spPr>
          <a:xfrm>
            <a:off x="9956182" y="2644219"/>
            <a:ext cx="1004704" cy="502701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5" name="Arrow"/>
          <p:cNvSpPr/>
          <p:nvPr/>
        </p:nvSpPr>
        <p:spPr>
          <a:xfrm>
            <a:off x="9956182" y="4812632"/>
            <a:ext cx="1004704" cy="502701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Arrow"/>
          <p:cNvSpPr/>
          <p:nvPr/>
        </p:nvSpPr>
        <p:spPr>
          <a:xfrm>
            <a:off x="9920870" y="6841121"/>
            <a:ext cx="1004704" cy="502701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686302" y="7976663"/>
            <a:ext cx="59762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Those </a:t>
            </a:r>
            <a:r>
              <a:rPr kumimoji="0" lang="en-US" sz="4000" b="1" i="0" u="none" strike="noStrike" cap="none" spc="0" normalizeH="0" baseline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are missing!</a:t>
            </a: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Gotham"/>
              <a:ea typeface="Gotham"/>
              <a:cs typeface="Gotham"/>
              <a:sym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1533442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altime Processing"/>
          <p:cNvSpPr txBox="1"/>
          <p:nvPr/>
        </p:nvSpPr>
        <p:spPr>
          <a:xfrm>
            <a:off x="740692" y="675226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sz="2400" dirty="0" smtClean="0"/>
              <a:t>Real-time Processing </a:t>
            </a:r>
          </a:p>
          <a:p>
            <a:r>
              <a:rPr lang="en-US" sz="2400" dirty="0" smtClean="0"/>
              <a:t>+ Batch Validation + data Exploration</a:t>
            </a:r>
            <a:endParaRPr lang="en-US" sz="2400" dirty="0"/>
          </a:p>
        </p:txBody>
      </p:sp>
      <p:sp>
        <p:nvSpPr>
          <p:cNvPr id="115" name="Rectangle"/>
          <p:cNvSpPr/>
          <p:nvPr/>
        </p:nvSpPr>
        <p:spPr>
          <a:xfrm>
            <a:off x="688216" y="1876077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40692" y="3094980"/>
            <a:ext cx="402931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Batch</a:t>
            </a:r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Scalding</a:t>
            </a:r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/>
              <a:t>Spark</a:t>
            </a:r>
            <a:endParaRPr lang="en-US" dirty="0"/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/>
              <a:t>GCP Dataflow</a:t>
            </a:r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943349" y="2817980"/>
            <a:ext cx="4101260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Real-time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/>
              <a:t>Heron </a:t>
            </a:r>
            <a:endParaRPr lang="en-US" dirty="0" smtClean="0"/>
          </a:p>
          <a:p>
            <a:pPr marL="571500" indent="-571500" algn="l">
              <a:buFont typeface="Arial" charset="0"/>
              <a:buChar char="•"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Eventbus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otham"/>
              <a:ea typeface="Gotham"/>
              <a:cs typeface="Gotham"/>
              <a:sym typeface="Gotham"/>
            </a:endParaRPr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/>
              <a:t>Kafka Streams</a:t>
            </a:r>
            <a:endParaRPr lang="en-US" dirty="0"/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/>
              <a:t>Beam</a:t>
            </a:r>
          </a:p>
          <a:p>
            <a:pPr marL="571500" marR="0" indent="-5715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217953" y="2817979"/>
            <a:ext cx="327790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Persistent Storages</a:t>
            </a:r>
            <a:endParaRPr kumimoji="0" lang="en-US" sz="36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otham"/>
              <a:ea typeface="Gotham"/>
              <a:cs typeface="Gotham"/>
              <a:sym typeface="Gotham"/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dirty="0" smtClean="0"/>
              <a:t>Manhattan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 smtClean="0"/>
              <a:t>RDBMS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 smtClean="0"/>
              <a:t>Vertica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 smtClean="0"/>
              <a:t>HDFS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669205" y="3094977"/>
            <a:ext cx="327790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Query Service</a:t>
            </a:r>
            <a:endParaRPr kumimoji="0" lang="en-US" sz="36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otham"/>
              <a:ea typeface="Gotham"/>
              <a:cs typeface="Gotham"/>
              <a:sym typeface="Gotham"/>
            </a:endParaRPr>
          </a:p>
          <a:p>
            <a:pPr marL="571500" indent="-571500" algn="l">
              <a:buFont typeface="Arial" charset="0"/>
              <a:buChar char="•"/>
            </a:pPr>
            <a:r>
              <a:rPr lang="en-US" dirty="0" smtClean="0"/>
              <a:t>Similar among apps</a:t>
            </a:r>
          </a:p>
        </p:txBody>
      </p:sp>
    </p:spTree>
    <p:extLst>
      <p:ext uri="{BB962C8B-B14F-4D97-AF65-F5344CB8AC3E}">
        <p14:creationId xmlns:p14="http://schemas.microsoft.com/office/powerpoint/2010/main" val="1219279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altime Processing"/>
          <p:cNvSpPr txBox="1"/>
          <p:nvPr/>
        </p:nvSpPr>
        <p:spPr>
          <a:xfrm>
            <a:off x="708459" y="7239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#Challenges</a:t>
            </a:r>
            <a:endParaRPr lang="en-US" dirty="0"/>
          </a:p>
        </p:txBody>
      </p:sp>
      <p:sp>
        <p:nvSpPr>
          <p:cNvPr id="115" name="Rectangle"/>
          <p:cNvSpPr/>
          <p:nvPr/>
        </p:nvSpPr>
        <p:spPr>
          <a:xfrm>
            <a:off x="740692" y="18794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What is the challenge?…"/>
          <p:cNvSpPr txBox="1"/>
          <p:nvPr/>
        </p:nvSpPr>
        <p:spPr>
          <a:xfrm>
            <a:off x="739887" y="2389783"/>
            <a:ext cx="13900473" cy="5365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1500" indent="-571500" algn="l">
              <a:lnSpc>
                <a:spcPct val="150000"/>
              </a:lnSpc>
              <a:buFont typeface="Arial" charset="0"/>
              <a:buChar char="•"/>
              <a:defRPr sz="2400"/>
            </a:lvl1pPr>
          </a:lstStyle>
          <a:p>
            <a:pPr marL="0" indent="0">
              <a:buNone/>
            </a:pPr>
            <a:r>
              <a:rPr lang="en-US" sz="2800" b="1" dirty="0"/>
              <a:t>For other Engineering/Non-Engineering Teams:</a:t>
            </a:r>
          </a:p>
          <a:p>
            <a:r>
              <a:rPr lang="en-US" sz="2800" dirty="0"/>
              <a:t>Research of the optimal solution for </a:t>
            </a:r>
            <a:r>
              <a:rPr lang="en-US" sz="2800" dirty="0" smtClean="0"/>
              <a:t>their tasks </a:t>
            </a:r>
            <a:r>
              <a:rPr lang="mr-IN" sz="2800" dirty="0" smtClean="0"/>
              <a:t>–</a:t>
            </a:r>
            <a:r>
              <a:rPr lang="en-US" sz="2800" dirty="0" smtClean="0"/>
              <a:t> batch job runners, streaming techniques, backend </a:t>
            </a:r>
            <a:r>
              <a:rPr lang="en-US" sz="2800" dirty="0"/>
              <a:t>storages, </a:t>
            </a:r>
            <a:r>
              <a:rPr lang="en-US" sz="2800" dirty="0" smtClean="0"/>
              <a:t>data exploration tools, etc</a:t>
            </a:r>
            <a:r>
              <a:rPr lang="en-US" sz="2800" dirty="0"/>
              <a:t>.</a:t>
            </a:r>
          </a:p>
          <a:p>
            <a:r>
              <a:rPr lang="en-US" sz="2800" dirty="0"/>
              <a:t>Stressful maintenance at Twitter’s traffic level</a:t>
            </a:r>
          </a:p>
          <a:p>
            <a:r>
              <a:rPr lang="en-US" sz="2800" dirty="0" smtClean="0"/>
              <a:t>Auditing/Validation/Backfill </a:t>
            </a:r>
            <a:r>
              <a:rPr lang="en-US" sz="2800" dirty="0"/>
              <a:t>of the results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For </a:t>
            </a:r>
            <a:r>
              <a:rPr lang="en-US" sz="2800" b="1" dirty="0" smtClean="0"/>
              <a:t>data infrastructure engineering team (us):</a:t>
            </a:r>
            <a:endParaRPr lang="en-US" sz="2800" b="1" dirty="0"/>
          </a:p>
          <a:p>
            <a:r>
              <a:rPr lang="en-US" dirty="0" smtClean="0"/>
              <a:t>We can’t support all the teams for their different needs but with much </a:t>
            </a:r>
            <a:r>
              <a:rPr lang="en-US" dirty="0"/>
              <a:t>in </a:t>
            </a:r>
            <a:r>
              <a:rPr lang="en-US" dirty="0" smtClean="0"/>
              <a:t>common</a:t>
            </a: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00B0F0"/>
                </a:solidFill>
              </a:rPr>
              <a:t>We’d </a:t>
            </a:r>
            <a:r>
              <a:rPr lang="en-US" sz="3600" b="1" dirty="0">
                <a:solidFill>
                  <a:srgbClr val="00B0F0"/>
                </a:solidFill>
              </a:rPr>
              <a:t>like to reduce the pain </a:t>
            </a:r>
            <a:r>
              <a:rPr lang="en-US" sz="3600" b="1" dirty="0" smtClean="0">
                <a:solidFill>
                  <a:srgbClr val="00B0F0"/>
                </a:solidFill>
              </a:rPr>
              <a:t>on both </a:t>
            </a:r>
            <a:r>
              <a:rPr lang="en-US" sz="3600" b="1" dirty="0">
                <a:solidFill>
                  <a:srgbClr val="00B0F0"/>
                </a:solidFill>
              </a:rPr>
              <a:t>sides!</a:t>
            </a:r>
            <a:endParaRPr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39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eptember 2014"/>
          <p:cNvSpPr txBox="1"/>
          <p:nvPr/>
        </p:nvSpPr>
        <p:spPr>
          <a:xfrm>
            <a:off x="5982986" y="6263298"/>
            <a:ext cx="4290028" cy="42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3866" tIns="33866" rIns="33866" bIns="33866" anchor="ctr">
            <a:spAutoFit/>
          </a:bodyPr>
          <a:lstStyle>
            <a:lvl1pPr defTabSz="825500">
              <a:defRPr sz="2800" b="1" cap="all" spc="560">
                <a:solidFill>
                  <a:srgbClr val="FFFFFF"/>
                </a:solidFill>
              </a:defRPr>
            </a:lvl1pPr>
          </a:lstStyle>
          <a:p>
            <a:pPr>
              <a:defRPr sz="2700" spc="540"/>
            </a:pPr>
            <a:r>
              <a:rPr sz="2800" spc="560"/>
              <a:t>september 2014</a:t>
            </a:r>
          </a:p>
        </p:txBody>
      </p:sp>
      <p:sp>
        <p:nvSpPr>
          <p:cNvPr id="129" name="How does Twitter tackle this challenge?"/>
          <p:cNvSpPr txBox="1"/>
          <p:nvPr/>
        </p:nvSpPr>
        <p:spPr>
          <a:xfrm>
            <a:off x="3457775" y="4059039"/>
            <a:ext cx="897200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/>
              <a:t>How </a:t>
            </a:r>
            <a:r>
              <a:rPr smtClean="0"/>
              <a:t>do </a:t>
            </a:r>
            <a:r>
              <a:rPr lang="en-US" smtClean="0"/>
              <a:t>we</a:t>
            </a:r>
            <a:r>
              <a:rPr smtClean="0"/>
              <a:t> </a:t>
            </a:r>
            <a:r>
              <a:rPr/>
              <a:t>tackle </a:t>
            </a:r>
            <a:r>
              <a:rPr lang="en-US" smtClean="0"/>
              <a:t>the </a:t>
            </a:r>
            <a:r>
              <a:rPr smtClean="0"/>
              <a:t>challenge</a:t>
            </a:r>
            <a:r>
              <a:rPr lang="en-US" smtClean="0"/>
              <a:t>s</a:t>
            </a:r>
            <a:r>
              <a:rPr smtClean="0"/>
              <a:t>?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SAR"/>
          <p:cNvSpPr txBox="1"/>
          <p:nvPr/>
        </p:nvSpPr>
        <p:spPr>
          <a:xfrm>
            <a:off x="708459" y="9525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dirty="0" smtClean="0"/>
              <a:t>TSAR</a:t>
            </a:r>
            <a:endParaRPr dirty="0"/>
          </a:p>
        </p:txBody>
      </p:sp>
      <p:sp>
        <p:nvSpPr>
          <p:cNvPr id="132" name="Rectangle"/>
          <p:cNvSpPr/>
          <p:nvPr/>
        </p:nvSpPr>
        <p:spPr>
          <a:xfrm>
            <a:off x="708459" y="1947934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3" name="TimeSeries AggregatoR…"/>
          <p:cNvSpPr txBox="1"/>
          <p:nvPr/>
        </p:nvSpPr>
        <p:spPr>
          <a:xfrm>
            <a:off x="708459" y="2333852"/>
            <a:ext cx="14603610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b="1" i="1" u="sng" dirty="0" smtClean="0">
                <a:sym typeface="Gotham"/>
              </a:rPr>
              <a:t>T</a:t>
            </a:r>
            <a:r>
              <a:rPr dirty="0" smtClean="0"/>
              <a:t>ime</a:t>
            </a:r>
            <a:r>
              <a:rPr b="1" i="1" u="sng" dirty="0" smtClean="0">
                <a:sym typeface="Gotham"/>
              </a:rPr>
              <a:t>S</a:t>
            </a:r>
            <a:r>
              <a:rPr dirty="0" smtClean="0"/>
              <a:t>eries</a:t>
            </a:r>
            <a:r>
              <a:rPr b="1" i="1" u="sng" dirty="0" smtClean="0">
                <a:sym typeface="Gotham"/>
              </a:rPr>
              <a:t>A</a:t>
            </a:r>
            <a:r>
              <a:rPr dirty="0" smtClean="0"/>
              <a:t>ggregato</a:t>
            </a:r>
            <a:r>
              <a:rPr b="1" i="1" u="sng" dirty="0" smtClean="0">
                <a:sym typeface="Gotham"/>
              </a:rPr>
              <a:t>R</a:t>
            </a:r>
            <a:endParaRPr lang="en-US" b="1" i="1" u="sng" dirty="0" smtClean="0">
              <a:sym typeface="Gotham"/>
            </a:endParaRPr>
          </a:p>
          <a:p>
            <a:pPr algn="l" defTabSz="457200">
              <a:lnSpc>
                <a:spcPts val="5200"/>
              </a:lnSpc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endParaRPr lang="en-US" sz="2800" b="1" i="1" u="sng" dirty="0" smtClean="0"/>
          </a:p>
          <a:p>
            <a:pPr marL="342900" lvl="1" indent="-3429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00B0F0"/>
                </a:solidFill>
              </a:rPr>
              <a:t>is</a:t>
            </a:r>
            <a:r>
              <a:rPr lang="en-US" sz="2800" dirty="0" smtClean="0"/>
              <a:t> Domain Specific Language (DSL) </a:t>
            </a:r>
          </a:p>
          <a:p>
            <a:pPr marL="342900" lvl="1" indent="-3429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b</a:t>
            </a:r>
            <a:r>
              <a:rPr lang="en-US" sz="2800" b="1" dirty="0" smtClean="0">
                <a:solidFill>
                  <a:srgbClr val="00B0F0"/>
                </a:solidFill>
              </a:rPr>
              <a:t>uilds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/>
              <a:t>on top of </a:t>
            </a:r>
            <a:r>
              <a:rPr lang="en-US" sz="2800" dirty="0" err="1" smtClean="0"/>
              <a:t>SummingBird</a:t>
            </a:r>
            <a:endParaRPr lang="en-US" sz="2800" dirty="0"/>
          </a:p>
          <a:p>
            <a:pPr marL="342900" lvl="1" indent="-3429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rgbClr val="00B0F0"/>
                </a:solidFill>
              </a:rPr>
              <a:t>incorporates </a:t>
            </a:r>
            <a:r>
              <a:rPr lang="en-US" sz="2800" dirty="0" smtClean="0">
                <a:latin typeface="Gotham Light"/>
                <a:ea typeface="Gotham Light"/>
                <a:cs typeface="Gotham Light"/>
              </a:rPr>
              <a:t>Backend storage options </a:t>
            </a:r>
            <a:r>
              <a:rPr lang="en-US" sz="2800" dirty="0" smtClean="0">
                <a:latin typeface="Gotham Light"/>
                <a:ea typeface="Gotham Light"/>
                <a:cs typeface="Gotham Light"/>
              </a:rPr>
              <a:t>(more </a:t>
            </a:r>
            <a:r>
              <a:rPr lang="en-US" sz="2800" dirty="0" smtClean="0">
                <a:latin typeface="Gotham Light"/>
                <a:ea typeface="Gotham Light"/>
                <a:cs typeface="Gotham Light"/>
              </a:rPr>
              <a:t>complete end-to-end solution)</a:t>
            </a:r>
            <a:endParaRPr lang="en-US" sz="2800" dirty="0">
              <a:latin typeface="Gotham Light"/>
              <a:ea typeface="Gotham Light"/>
              <a:cs typeface="Gotham Light"/>
            </a:endParaRPr>
          </a:p>
          <a:p>
            <a:pPr marL="342900" lvl="1" indent="-3429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rgbClr val="00B0F0"/>
                </a:solidFill>
              </a:rPr>
              <a:t>comes with </a:t>
            </a:r>
            <a:r>
              <a:rPr lang="en-US" sz="2800" dirty="0" smtClean="0"/>
              <a:t>Tooling - </a:t>
            </a:r>
            <a:r>
              <a:rPr lang="en-US" sz="2800" dirty="0" smtClean="0"/>
              <a:t>h</a:t>
            </a:r>
            <a:r>
              <a:rPr lang="en-US" sz="2800" dirty="0" smtClean="0"/>
              <a:t>ttp/thrift </a:t>
            </a:r>
            <a:r>
              <a:rPr lang="en-US" sz="2800" dirty="0"/>
              <a:t>q</a:t>
            </a:r>
            <a:r>
              <a:rPr lang="en-US" sz="2800" dirty="0" smtClean="0"/>
              <a:t>uery </a:t>
            </a:r>
            <a:r>
              <a:rPr lang="en-US" sz="2800" dirty="0"/>
              <a:t>s</a:t>
            </a:r>
            <a:r>
              <a:rPr lang="en-US" sz="2800" dirty="0" smtClean="0"/>
              <a:t>ervice</a:t>
            </a:r>
            <a:r>
              <a:rPr lang="en-US" sz="2800" dirty="0" smtClean="0"/>
              <a:t>, </a:t>
            </a:r>
            <a:r>
              <a:rPr lang="en-US" sz="2800" dirty="0" smtClean="0"/>
              <a:t>deployment script, easy backfill</a:t>
            </a:r>
          </a:p>
          <a:p>
            <a:pPr marL="342900" lvl="1" indent="-342900" algn="l" defTabSz="457200">
              <a:lnSpc>
                <a:spcPts val="5200"/>
              </a:lnSpc>
              <a:buFont typeface="Arial" charset="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sz="2800" dirty="0"/>
              <a:t> </a:t>
            </a:r>
            <a:r>
              <a:rPr lang="en-US" sz="2800" b="1" dirty="0">
                <a:solidFill>
                  <a:srgbClr val="00B0F0"/>
                </a:solidFill>
              </a:rPr>
              <a:t>is </a:t>
            </a:r>
            <a:r>
              <a:rPr lang="en-US" sz="2800" dirty="0"/>
              <a:t>Easy enough for </a:t>
            </a:r>
            <a:r>
              <a:rPr lang="en-US" sz="2800" dirty="0" smtClean="0"/>
              <a:t>(almost) everyone at Twitter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2020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ystem Architecture"/>
          <p:cNvSpPr txBox="1"/>
          <p:nvPr/>
        </p:nvSpPr>
        <p:spPr>
          <a:xfrm>
            <a:off x="708458" y="6858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dirty="0" smtClean="0"/>
              <a:t>Architecture</a:t>
            </a:r>
            <a:endParaRPr dirty="0"/>
          </a:p>
        </p:txBody>
      </p:sp>
      <p:sp>
        <p:nvSpPr>
          <p:cNvPr id="136" name="Rectangle"/>
          <p:cNvSpPr/>
          <p:nvPr/>
        </p:nvSpPr>
        <p:spPr>
          <a:xfrm>
            <a:off x="708458" y="16889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137" name="tsar.pdf" descr="tsa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1147" y="2051786"/>
            <a:ext cx="7403947" cy="6825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utline"/>
          <p:cNvSpPr txBox="1"/>
          <p:nvPr/>
        </p:nvSpPr>
        <p:spPr>
          <a:xfrm>
            <a:off x="708459" y="12573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dirty="0" smtClean="0"/>
              <a:t>Outline</a:t>
            </a:r>
            <a:endParaRPr dirty="0"/>
          </a:p>
        </p:txBody>
      </p:sp>
      <p:sp>
        <p:nvSpPr>
          <p:cNvPr id="87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What is the challenge?…"/>
          <p:cNvSpPr txBox="1"/>
          <p:nvPr/>
        </p:nvSpPr>
        <p:spPr>
          <a:xfrm>
            <a:off x="739887" y="2975775"/>
            <a:ext cx="8747013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14350" indent="-514350" algn="l">
              <a:lnSpc>
                <a:spcPct val="150000"/>
              </a:lnSpc>
              <a:buSzPct val="75000"/>
              <a:buFont typeface="+mj-lt"/>
              <a:buAutoNum type="arabicParenR"/>
              <a:defRPr sz="2800" b="1"/>
            </a:pPr>
            <a:r>
              <a:rPr lang="en-US" sz="3200" dirty="0" smtClean="0"/>
              <a:t>The Challenges</a:t>
            </a:r>
          </a:p>
          <a:p>
            <a:pPr marL="514350" indent="-514350" algn="l">
              <a:lnSpc>
                <a:spcPct val="150000"/>
              </a:lnSpc>
              <a:buSzPct val="75000"/>
              <a:buFont typeface="+mj-lt"/>
              <a:buAutoNum type="arabicParenR"/>
              <a:defRPr sz="2800" b="1"/>
            </a:pPr>
            <a:r>
              <a:rPr sz="3200" dirty="0" smtClean="0"/>
              <a:t>How </a:t>
            </a:r>
            <a:r>
              <a:rPr lang="en-US" sz="3200" dirty="0" smtClean="0"/>
              <a:t>do we </a:t>
            </a:r>
            <a:r>
              <a:rPr sz="3200" dirty="0" smtClean="0"/>
              <a:t>tackle </a:t>
            </a:r>
            <a:r>
              <a:rPr lang="en-US" sz="3200" dirty="0" smtClean="0"/>
              <a:t>the </a:t>
            </a:r>
            <a:r>
              <a:rPr sz="3200" dirty="0" smtClean="0"/>
              <a:t>challenge</a:t>
            </a:r>
            <a:r>
              <a:rPr lang="en-US" sz="3200" dirty="0" smtClean="0"/>
              <a:t>s?</a:t>
            </a:r>
            <a:endParaRPr lang="en-US" sz="3200" dirty="0"/>
          </a:p>
          <a:p>
            <a:pPr marL="514350" indent="-514350" algn="l">
              <a:lnSpc>
                <a:spcPct val="150000"/>
              </a:lnSpc>
              <a:buSzPct val="75000"/>
              <a:buFont typeface="+mj-lt"/>
              <a:buAutoNum type="arabicParenR"/>
              <a:defRPr sz="2800" b="1"/>
            </a:pPr>
            <a:r>
              <a:rPr sz="3200" dirty="0" smtClean="0"/>
              <a:t>Case </a:t>
            </a:r>
            <a:r>
              <a:rPr lang="en-US" sz="3200" dirty="0" smtClean="0"/>
              <a:t>S</a:t>
            </a:r>
            <a:r>
              <a:rPr sz="3200" dirty="0" smtClean="0"/>
              <a:t>tudy</a:t>
            </a:r>
            <a:r>
              <a:rPr sz="3200" dirty="0"/>
              <a:t>: </a:t>
            </a:r>
            <a:r>
              <a:rPr lang="en-US" sz="3200" dirty="0" smtClean="0"/>
              <a:t>Tweets Engagement </a:t>
            </a:r>
          </a:p>
          <a:p>
            <a:pPr marL="514350" indent="-514350" algn="l">
              <a:lnSpc>
                <a:spcPct val="150000"/>
              </a:lnSpc>
              <a:buSzPct val="75000"/>
              <a:buFont typeface="+mj-lt"/>
              <a:buAutoNum type="arabicParenR"/>
              <a:defRPr sz="2800" b="1"/>
            </a:pPr>
            <a:r>
              <a:rPr lang="en-US" sz="3200" dirty="0" smtClean="0"/>
              <a:t>Takeaways</a:t>
            </a:r>
            <a:endParaRPr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se Study: Interaction Counter"/>
          <p:cNvSpPr txBox="1"/>
          <p:nvPr/>
        </p:nvSpPr>
        <p:spPr>
          <a:xfrm>
            <a:off x="3615690" y="3977396"/>
            <a:ext cx="892231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Case Study: </a:t>
            </a:r>
            <a:r>
              <a:rPr lang="en-US" dirty="0" smtClean="0"/>
              <a:t>Tweets Engagement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 minimal Tsar project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dirty="0"/>
              <a:t>A minimal Tsar project</a:t>
            </a:r>
          </a:p>
        </p:txBody>
      </p:sp>
      <p:sp>
        <p:nvSpPr>
          <p:cNvPr id="158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9" name="Text"/>
          <p:cNvSpPr txBox="1"/>
          <p:nvPr/>
        </p:nvSpPr>
        <p:spPr>
          <a:xfrm>
            <a:off x="9900036" y="4440879"/>
            <a:ext cx="690145" cy="3759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defRPr sz="2200"/>
            </a:pPr>
            <a:endParaRPr/>
          </a:p>
        </p:txBody>
      </p:sp>
      <p:sp>
        <p:nvSpPr>
          <p:cNvPr id="160" name="Scala Tsar job"/>
          <p:cNvSpPr/>
          <p:nvPr/>
        </p:nvSpPr>
        <p:spPr>
          <a:xfrm>
            <a:off x="5981129" y="3296991"/>
            <a:ext cx="3039617" cy="30396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/>
              <a:t>Scala Tsar job</a:t>
            </a:r>
          </a:p>
        </p:txBody>
      </p:sp>
      <p:sp>
        <p:nvSpPr>
          <p:cNvPr id="161" name="Configuration File"/>
          <p:cNvSpPr/>
          <p:nvPr/>
        </p:nvSpPr>
        <p:spPr>
          <a:xfrm>
            <a:off x="11012271" y="3296990"/>
            <a:ext cx="3039617" cy="30396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/>
              <a:t>Configuration File</a:t>
            </a:r>
          </a:p>
        </p:txBody>
      </p:sp>
      <p:sp>
        <p:nvSpPr>
          <p:cNvPr id="162" name="Thrift IDL"/>
          <p:cNvSpPr/>
          <p:nvPr/>
        </p:nvSpPr>
        <p:spPr>
          <a:xfrm>
            <a:off x="1166654" y="3296991"/>
            <a:ext cx="3039617" cy="3039617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/>
              <a:t>Thrift IDL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 example of Interaction Counter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/>
              <a:t>#example </a:t>
            </a:r>
            <a:r>
              <a:rPr lang="mr-IN" dirty="0" smtClean="0"/>
              <a:t>–</a:t>
            </a:r>
            <a:r>
              <a:rPr lang="en-US" dirty="0" smtClean="0"/>
              <a:t> Tweets Engagements</a:t>
            </a:r>
            <a:endParaRPr lang="en-US" dirty="0"/>
          </a:p>
        </p:txBody>
      </p:sp>
      <p:sp>
        <p:nvSpPr>
          <p:cNvPr id="165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66" name="struct EngagementAttributes {…"/>
          <p:cNvSpPr txBox="1"/>
          <p:nvPr/>
        </p:nvSpPr>
        <p:spPr>
          <a:xfrm>
            <a:off x="3547971" y="3759200"/>
            <a:ext cx="83286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t>struct EngagementAttributes { </a:t>
            </a:r>
          </a:p>
          <a:p>
            <a:pPr algn="l" defTabSz="457200">
              <a:lnSpc>
                <a:spcPts val="4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t>    1: optional i64 client_application_id, </a:t>
            </a:r>
          </a:p>
          <a:p>
            <a:pPr algn="l" defTabSz="457200">
              <a:lnSpc>
                <a:spcPts val="4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t>    2: optional EngagementType engagement_type, </a:t>
            </a:r>
          </a:p>
          <a:p>
            <a:pPr algn="l" defTabSz="457200">
              <a:lnSpc>
                <a:spcPts val="4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t>    3: optional i64 user_id </a:t>
            </a:r>
          </a:p>
          <a:p>
            <a:pPr algn="l" defTabSz="457200">
              <a:lnSpc>
                <a:spcPts val="4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t>}</a:t>
            </a:r>
          </a:p>
        </p:txBody>
      </p:sp>
      <p:sp>
        <p:nvSpPr>
          <p:cNvPr id="167" name="Thrift IDL"/>
          <p:cNvSpPr/>
          <p:nvPr/>
        </p:nvSpPr>
        <p:spPr>
          <a:xfrm>
            <a:off x="13029773" y="1365963"/>
            <a:ext cx="3039617" cy="30396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/>
              <a:t>Thrift IDL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 example of Interaction Counter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/>
              <a:t>#example </a:t>
            </a:r>
            <a:r>
              <a:rPr lang="mr-IN" dirty="0"/>
              <a:t>–</a:t>
            </a:r>
            <a:r>
              <a:rPr lang="en-US" dirty="0"/>
              <a:t> Tweets Engagements</a:t>
            </a:r>
            <a:endParaRPr lang="en-US" dirty="0"/>
          </a:p>
        </p:txBody>
      </p:sp>
      <p:sp>
        <p:nvSpPr>
          <p:cNvPr id="170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1" name="aggregate {…"/>
          <p:cNvSpPr txBox="1"/>
          <p:nvPr/>
        </p:nvSpPr>
        <p:spPr>
          <a:xfrm>
            <a:off x="608222" y="699109"/>
            <a:ext cx="8088753" cy="9335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normAutofit/>
          </a:bodyPr>
          <a:lstStyle/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b="1" dirty="0"/>
              <a:t>aggregate</a:t>
            </a:r>
            <a:r>
              <a:rPr dirty="0"/>
              <a:t> { </a:t>
            </a: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onKeys</a:t>
            </a:r>
            <a:r>
              <a:rPr dirty="0"/>
              <a:t>(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(clientApplicationId, engagementType)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) </a:t>
            </a: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lang="en-US" dirty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produce</a:t>
            </a:r>
            <a:r>
              <a:rPr dirty="0"/>
              <a:t>(Count, Unique(userId)) </a:t>
            </a: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lang="en-US" dirty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sinkTo</a:t>
            </a:r>
            <a:r>
              <a:rPr dirty="0"/>
              <a:t>(Manhattan, NightHawk) </a:t>
            </a: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lang="en-US" dirty="0" smtClean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fromProducer</a:t>
            </a:r>
            <a:r>
              <a:rPr dirty="0"/>
              <a:t>(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Source.map {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(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e.timestamp,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EngagementAttributes(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    Some(clientApplicationId),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    Some(engagementType),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    Some(userId)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)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}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) </a:t>
            </a:r>
          </a:p>
          <a:p>
            <a:pPr algn="l" defTabSz="457200">
              <a:lnSpc>
                <a:spcPts val="20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} </a:t>
            </a:r>
          </a:p>
        </p:txBody>
      </p:sp>
      <p:sp>
        <p:nvSpPr>
          <p:cNvPr id="172" name="Scala Tsar job"/>
          <p:cNvSpPr/>
          <p:nvPr/>
        </p:nvSpPr>
        <p:spPr>
          <a:xfrm>
            <a:off x="12977439" y="1357212"/>
            <a:ext cx="3039617" cy="30396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/>
              <a:t>Scala Tsar job</a:t>
            </a:r>
          </a:p>
        </p:txBody>
      </p:sp>
      <p:sp>
        <p:nvSpPr>
          <p:cNvPr id="173" name="Dimensions you aggregate on"/>
          <p:cNvSpPr/>
          <p:nvPr/>
        </p:nvSpPr>
        <p:spPr>
          <a:xfrm>
            <a:off x="9459506" y="2246060"/>
            <a:ext cx="3014217" cy="1209398"/>
          </a:xfrm>
          <a:prstGeom prst="roundRect">
            <a:avLst>
              <a:gd name="adj" fmla="val 1268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19100">
              <a:defRPr sz="25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Dimensions you</a:t>
            </a:r>
            <a:br/>
            <a:r>
              <a:t>aggregate on</a:t>
            </a:r>
          </a:p>
        </p:txBody>
      </p:sp>
      <p:sp>
        <p:nvSpPr>
          <p:cNvPr id="174" name="Line"/>
          <p:cNvSpPr/>
          <p:nvPr/>
        </p:nvSpPr>
        <p:spPr>
          <a:xfrm flipH="1">
            <a:off x="8382665" y="2850758"/>
            <a:ext cx="972736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5" name="Metrics"/>
          <p:cNvSpPr/>
          <p:nvPr/>
        </p:nvSpPr>
        <p:spPr>
          <a:xfrm>
            <a:off x="9411436" y="3664965"/>
            <a:ext cx="3014218" cy="754907"/>
          </a:xfrm>
          <a:prstGeom prst="roundRect">
            <a:avLst>
              <a:gd name="adj" fmla="val 20317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19100">
              <a:defRPr sz="25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Metrics</a:t>
            </a:r>
          </a:p>
        </p:txBody>
      </p:sp>
      <p:sp>
        <p:nvSpPr>
          <p:cNvPr id="176" name="Sinks"/>
          <p:cNvSpPr/>
          <p:nvPr/>
        </p:nvSpPr>
        <p:spPr>
          <a:xfrm>
            <a:off x="9411436" y="4732435"/>
            <a:ext cx="3014218" cy="754907"/>
          </a:xfrm>
          <a:prstGeom prst="roundRect">
            <a:avLst>
              <a:gd name="adj" fmla="val 20317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19100">
              <a:defRPr sz="25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Sinks</a:t>
            </a:r>
          </a:p>
        </p:txBody>
      </p:sp>
      <p:sp>
        <p:nvSpPr>
          <p:cNvPr id="177" name="Line"/>
          <p:cNvSpPr/>
          <p:nvPr/>
        </p:nvSpPr>
        <p:spPr>
          <a:xfrm flipH="1">
            <a:off x="8382665" y="4081589"/>
            <a:ext cx="972736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 flipH="1">
            <a:off x="8358630" y="5118086"/>
            <a:ext cx="972736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9" name="Convert events to your schema"/>
          <p:cNvSpPr/>
          <p:nvPr/>
        </p:nvSpPr>
        <p:spPr>
          <a:xfrm>
            <a:off x="9459506" y="6303067"/>
            <a:ext cx="3014217" cy="1056125"/>
          </a:xfrm>
          <a:prstGeom prst="roundRect">
            <a:avLst>
              <a:gd name="adj" fmla="val 14523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19100">
              <a:defRPr sz="25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Convert events to your schema</a:t>
            </a:r>
          </a:p>
        </p:txBody>
      </p:sp>
      <p:sp>
        <p:nvSpPr>
          <p:cNvPr id="180" name="Line"/>
          <p:cNvSpPr/>
          <p:nvPr/>
        </p:nvSpPr>
        <p:spPr>
          <a:xfrm flipH="1">
            <a:off x="8358630" y="6831129"/>
            <a:ext cx="972736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n example of Interaction Counter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/>
              <a:t>#example </a:t>
            </a:r>
            <a:r>
              <a:rPr lang="mr-IN" dirty="0"/>
              <a:t>–</a:t>
            </a:r>
            <a:r>
              <a:rPr lang="en-US" dirty="0"/>
              <a:t> Tweets Engagements</a:t>
            </a:r>
            <a:endParaRPr lang="en-US" dirty="0"/>
          </a:p>
        </p:txBody>
      </p:sp>
      <p:sp>
        <p:nvSpPr>
          <p:cNvPr id="183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4" name="aggregate {…"/>
          <p:cNvSpPr txBox="1"/>
          <p:nvPr/>
        </p:nvSpPr>
        <p:spPr>
          <a:xfrm>
            <a:off x="721746" y="1873811"/>
            <a:ext cx="8088753" cy="659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b="1" dirty="0"/>
              <a:t>aggregate</a:t>
            </a:r>
            <a:r>
              <a:rPr dirty="0"/>
              <a:t> { </a:t>
            </a:r>
            <a:endParaRPr lang="en-US" dirty="0" smtClean="0"/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onKeys</a:t>
            </a:r>
            <a:r>
              <a:rPr dirty="0"/>
              <a:t>(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(clientApplicationId, engagementType),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</a:t>
            </a:r>
            <a:r>
              <a:rPr dirty="0">
                <a:solidFill>
                  <a:schemeClr val="accent2"/>
                </a:solidFill>
              </a:rPr>
              <a:t>(clientApplicationId)</a:t>
            </a:r>
            <a:r>
              <a:rPr dirty="0"/>
              <a:t>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)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produce</a:t>
            </a:r>
            <a:r>
              <a:rPr dirty="0"/>
              <a:t>(Count, Unique(userId), </a:t>
            </a:r>
            <a:r>
              <a:rPr dirty="0">
                <a:solidFill>
                  <a:schemeClr val="accent2"/>
                </a:solidFill>
              </a:rPr>
              <a:t>Sum</a:t>
            </a:r>
            <a:r>
              <a:rPr dirty="0"/>
              <a:t>)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sinkTo</a:t>
            </a:r>
            <a:r>
              <a:rPr dirty="0"/>
              <a:t>(Manhattan, NightHawk, </a:t>
            </a:r>
            <a:r>
              <a:rPr dirty="0">
                <a:solidFill>
                  <a:schemeClr val="accent2"/>
                </a:solidFill>
              </a:rPr>
              <a:t>Vertica</a:t>
            </a:r>
            <a:r>
              <a:rPr dirty="0"/>
              <a:t>)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</a:t>
            </a:r>
            <a:r>
              <a:rPr b="1" dirty="0">
                <a:solidFill>
                  <a:schemeClr val="accent1"/>
                </a:solidFill>
              </a:rPr>
              <a:t>fromProducer</a:t>
            </a:r>
            <a:r>
              <a:rPr dirty="0"/>
              <a:t>(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Source.map {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(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e.timestamp,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EngagementAttributes(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    Some(clientApplicationId),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    Some(engagementType),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       Some(userId)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    )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   }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) </a:t>
            </a:r>
          </a:p>
          <a:p>
            <a:pPr algn="l" defTabSz="457200">
              <a:lnSpc>
                <a:spcPts val="2200"/>
              </a:lnSpc>
              <a:defRPr sz="22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} </a:t>
            </a:r>
          </a:p>
        </p:txBody>
      </p:sp>
      <p:sp>
        <p:nvSpPr>
          <p:cNvPr id="185" name="Scala Tsar job"/>
          <p:cNvSpPr/>
          <p:nvPr/>
        </p:nvSpPr>
        <p:spPr>
          <a:xfrm>
            <a:off x="12977439" y="1357212"/>
            <a:ext cx="3039617" cy="30396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/>
              <a:t>Scala Tsar job</a:t>
            </a:r>
          </a:p>
        </p:txBody>
      </p:sp>
      <p:sp>
        <p:nvSpPr>
          <p:cNvPr id="186" name="Painless Expansion"/>
          <p:cNvSpPr/>
          <p:nvPr/>
        </p:nvSpPr>
        <p:spPr>
          <a:xfrm>
            <a:off x="9570187" y="4512032"/>
            <a:ext cx="3607328" cy="754907"/>
          </a:xfrm>
          <a:prstGeom prst="roundRect">
            <a:avLst>
              <a:gd name="adj" fmla="val 20317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19100">
              <a:defRPr sz="3000">
                <a:solidFill>
                  <a:schemeClr val="accent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Painless Expansion</a:t>
            </a:r>
          </a:p>
        </p:txBody>
      </p:sp>
      <p:sp>
        <p:nvSpPr>
          <p:cNvPr id="187" name="Line"/>
          <p:cNvSpPr/>
          <p:nvPr/>
        </p:nvSpPr>
        <p:spPr>
          <a:xfrm flipH="1">
            <a:off x="7736315" y="4889486"/>
            <a:ext cx="1658144" cy="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 flipH="1" flipV="1">
            <a:off x="7338655" y="4107079"/>
            <a:ext cx="2103800" cy="68224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9" name="Line"/>
          <p:cNvSpPr/>
          <p:nvPr/>
        </p:nvSpPr>
        <p:spPr>
          <a:xfrm flipH="1" flipV="1">
            <a:off x="5699376" y="3178079"/>
            <a:ext cx="3744915" cy="161124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 example of Interaction Counter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/>
              <a:t>#example </a:t>
            </a:r>
            <a:r>
              <a:rPr lang="mr-IN" dirty="0"/>
              <a:t>–</a:t>
            </a:r>
            <a:r>
              <a:rPr lang="en-US" dirty="0"/>
              <a:t> Tweets Engagements</a:t>
            </a:r>
            <a:endParaRPr lang="en-US" dirty="0"/>
          </a:p>
        </p:txBody>
      </p:sp>
      <p:sp>
        <p:nvSpPr>
          <p:cNvPr id="192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3" name="Configuration File"/>
          <p:cNvSpPr/>
          <p:nvPr/>
        </p:nvSpPr>
        <p:spPr>
          <a:xfrm>
            <a:off x="12977439" y="1407183"/>
            <a:ext cx="3039617" cy="30396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00" dirty="0"/>
              <a:t>Configuration File</a:t>
            </a:r>
          </a:p>
        </p:txBody>
      </p:sp>
      <p:sp>
        <p:nvSpPr>
          <p:cNvPr id="194" name="Config(…"/>
          <p:cNvSpPr txBox="1"/>
          <p:nvPr/>
        </p:nvSpPr>
        <p:spPr>
          <a:xfrm>
            <a:off x="1020588" y="2635560"/>
            <a:ext cx="1160780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Config(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base = Base(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namespace            = 'tsar-example',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name                 = ‘tweets-interaction-counter’,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user                 = 'tsar-shared',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thriftAttributesName = 'TweetAttributes',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origin               = ‘2018-05-15 00:00:00 UTC',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jobclass             = 'com.twitter.examples.InteractionCounterJob',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outputs              =  [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Output(sink = Sink.IntermediateThrift, width = 1 * Day),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Output(sink = Sink.Manhattan, width = 1 * Day)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  Output(sink = Sink.Vertica, width = 1 * Day)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],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900">
                <a:latin typeface="PT Mono"/>
                <a:ea typeface="PT Mono"/>
                <a:cs typeface="PT Mono"/>
                <a:sym typeface="PT Mono"/>
              </a:defRPr>
            </a:pPr>
            <a:r>
              <a:rPr dirty="0"/>
              <a:t>    ...</a:t>
            </a:r>
          </a:p>
        </p:txBody>
      </p:sp>
      <p:sp>
        <p:nvSpPr>
          <p:cNvPr id="195" name="Output datastores &amp;&amp; Time granularities for aggregation"/>
          <p:cNvSpPr/>
          <p:nvPr/>
        </p:nvSpPr>
        <p:spPr>
          <a:xfrm>
            <a:off x="11240466" y="5213501"/>
            <a:ext cx="3014217" cy="1829966"/>
          </a:xfrm>
          <a:prstGeom prst="roundRect">
            <a:avLst>
              <a:gd name="adj" fmla="val 8381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19100">
              <a:defRPr sz="25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Output datastores &amp;&amp; Time granularities for aggregation</a:t>
            </a:r>
          </a:p>
        </p:txBody>
      </p:sp>
      <p:sp>
        <p:nvSpPr>
          <p:cNvPr id="196" name="Line"/>
          <p:cNvSpPr/>
          <p:nvPr/>
        </p:nvSpPr>
        <p:spPr>
          <a:xfrm flipH="1">
            <a:off x="10144679" y="6128483"/>
            <a:ext cx="972736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fter Deployment…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t>After Deployment…</a:t>
            </a:r>
          </a:p>
        </p:txBody>
      </p:sp>
      <p:sp>
        <p:nvSpPr>
          <p:cNvPr id="203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04" name="• Generate deploy meta-data packaged with your job and logged to Zookeeper…"/>
          <p:cNvSpPr txBox="1"/>
          <p:nvPr/>
        </p:nvSpPr>
        <p:spPr>
          <a:xfrm>
            <a:off x="753851" y="1773495"/>
            <a:ext cx="14383746" cy="664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Generate deploy meta-data packaged with your job and logged to Zookeeper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Compile and bundle your job using pants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Upload the code to packer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Auto-generate aurora configuration files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Deploy a batch job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Deploy a realtime job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Deploy a combined http/thrift query service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Create or update </a:t>
            </a:r>
            <a:r>
              <a:rPr lang="en-US" dirty="0" smtClean="0"/>
              <a:t>DB </a:t>
            </a:r>
            <a:r>
              <a:rPr dirty="0" smtClean="0"/>
              <a:t>table</a:t>
            </a:r>
            <a:r>
              <a:rPr lang="en-US" dirty="0" smtClean="0"/>
              <a:t>s</a:t>
            </a:r>
            <a:r>
              <a:rPr dirty="0" smtClean="0"/>
              <a:t> </a:t>
            </a:r>
            <a:r>
              <a:rPr dirty="0"/>
              <a:t>and views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Create alerts and viz charts</a:t>
            </a:r>
          </a:p>
          <a:p>
            <a:pPr marL="457200" indent="-457200" algn="l" defTabSz="457200">
              <a:lnSpc>
                <a:spcPts val="5100"/>
              </a:lnSpc>
              <a:tabLst>
                <a:tab pos="139700" algn="l"/>
                <a:tab pos="457200" algn="l"/>
              </a:tabLst>
              <a:defRPr sz="2800">
                <a:solidFill>
                  <a:srgbClr val="333333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	•	Set up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86950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at do USERs NOT Specify?"/>
          <p:cNvSpPr txBox="1"/>
          <p:nvPr/>
        </p:nvSpPr>
        <p:spPr>
          <a:xfrm>
            <a:off x="727405" y="99205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4000" b="1" cap="all" spc="400"/>
            </a:pPr>
            <a:r>
              <a:t>What do USERs </a:t>
            </a:r>
            <a:r>
              <a:rPr i="1" u="sng">
                <a:solidFill>
                  <a:schemeClr val="accent5"/>
                </a:solidFill>
              </a:rPr>
              <a:t>NOT</a:t>
            </a:r>
            <a:r>
              <a:t> Specify?</a:t>
            </a:r>
          </a:p>
        </p:txBody>
      </p:sp>
      <p:sp>
        <p:nvSpPr>
          <p:cNvPr id="199" name="Rectangle"/>
          <p:cNvSpPr/>
          <p:nvPr/>
        </p:nvSpPr>
        <p:spPr>
          <a:xfrm>
            <a:off x="721746" y="21694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00" name="How to represent the aggregated data…"/>
          <p:cNvSpPr txBox="1"/>
          <p:nvPr/>
        </p:nvSpPr>
        <p:spPr>
          <a:xfrm>
            <a:off x="441006" y="3012599"/>
            <a:ext cx="15373988" cy="311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lang="en-US" dirty="0"/>
              <a:t>How to represent the schema in </a:t>
            </a:r>
            <a:r>
              <a:rPr lang="en-US" dirty="0" smtClean="0"/>
              <a:t>RDBMS / Manhattan</a:t>
            </a:r>
          </a:p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endParaRPr lang="en-US" dirty="0"/>
          </a:p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 smtClean="0"/>
              <a:t>How </a:t>
            </a:r>
            <a:r>
              <a:rPr dirty="0"/>
              <a:t>to represent the aggregated </a:t>
            </a:r>
            <a:r>
              <a:rPr dirty="0" smtClean="0"/>
              <a:t>data</a:t>
            </a:r>
            <a:endParaRPr lang="en-US" dirty="0"/>
          </a:p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endParaRPr lang="en-US" dirty="0"/>
          </a:p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 smtClean="0"/>
              <a:t>How </a:t>
            </a:r>
            <a:r>
              <a:rPr dirty="0"/>
              <a:t>to perform the </a:t>
            </a:r>
            <a:r>
              <a:rPr dirty="0" smtClean="0"/>
              <a:t>aggregation</a:t>
            </a:r>
            <a:endParaRPr lang="en-US" dirty="0" smtClean="0"/>
          </a:p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endParaRPr lang="en-US" dirty="0"/>
          </a:p>
          <a:p>
            <a:pPr marL="861785" indent="-544285" algn="l" defTabSz="584200">
              <a:buClr>
                <a:srgbClr val="00A0D1"/>
              </a:buClr>
              <a:buSzPct val="100000"/>
              <a:buFont typeface="+mj-lt"/>
              <a:buAutoNum type="arabicParenR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 smtClean="0"/>
              <a:t>How </a:t>
            </a:r>
            <a:r>
              <a:rPr dirty="0"/>
              <a:t>to locate and connect to underlying services (Hadoop, Heron, Manhattan, …)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ambda or Kappa?"/>
          <p:cNvSpPr txBox="1"/>
          <p:nvPr/>
        </p:nvSpPr>
        <p:spPr>
          <a:xfrm>
            <a:off x="708459" y="12573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t>Lambda or Kappa?</a:t>
            </a:r>
          </a:p>
        </p:txBody>
      </p:sp>
      <p:sp>
        <p:nvSpPr>
          <p:cNvPr id="140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1" name="A combined solution:…"/>
          <p:cNvSpPr txBox="1"/>
          <p:nvPr/>
        </p:nvSpPr>
        <p:spPr>
          <a:xfrm>
            <a:off x="859472" y="2853581"/>
            <a:ext cx="13331855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A combined solution:</a:t>
            </a:r>
          </a:p>
          <a:p>
            <a:pPr marL="39511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i="1" dirty="0"/>
              <a:t>Lambda</a:t>
            </a:r>
          </a:p>
          <a:p>
            <a:pPr marL="901700" lvl="1" indent="-457200" algn="l" defTabSz="457200">
              <a:lnSpc>
                <a:spcPts val="5200"/>
              </a:lnSpc>
              <a:buSzPct val="75000"/>
              <a:buFont typeface="Courier New" charset="0"/>
              <a:buChar char="o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It has both batch and realtime components</a:t>
            </a:r>
          </a:p>
          <a:p>
            <a:pPr marL="39511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i="1" dirty="0"/>
              <a:t>Kappa</a:t>
            </a:r>
          </a:p>
          <a:p>
            <a:pPr marL="901700" lvl="1" indent="-457200" algn="l" defTabSz="457200">
              <a:lnSpc>
                <a:spcPts val="5200"/>
              </a:lnSpc>
              <a:buSzPct val="75000"/>
              <a:buFont typeface="Courier New" charset="0"/>
              <a:buChar char="o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The users (other developers at Twitter) write one set of code</a:t>
            </a:r>
          </a:p>
        </p:txBody>
      </p:sp>
    </p:spTree>
    <p:extLst>
      <p:ext uri="{BB962C8B-B14F-4D97-AF65-F5344CB8AC3E}">
        <p14:creationId xmlns:p14="http://schemas.microsoft.com/office/powerpoint/2010/main" val="1458316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What are inside Tsar?"/>
          <p:cNvSpPr txBox="1"/>
          <p:nvPr/>
        </p:nvSpPr>
        <p:spPr>
          <a:xfrm>
            <a:off x="4544856" y="3799309"/>
            <a:ext cx="7062831" cy="897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2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 smtClean="0"/>
              <a:t>What</a:t>
            </a:r>
            <a:r>
              <a:rPr lang="en-US" dirty="0" smtClean="0"/>
              <a:t>’s </a:t>
            </a:r>
            <a:r>
              <a:rPr lang="en-US" dirty="0" smtClean="0"/>
              <a:t>behind the scenes</a:t>
            </a:r>
            <a:r>
              <a:rPr dirty="0" smtClean="0"/>
              <a:t>?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he Challenge"/>
          <p:cNvSpPr txBox="1"/>
          <p:nvPr/>
        </p:nvSpPr>
        <p:spPr>
          <a:xfrm>
            <a:off x="6039031" y="4022198"/>
            <a:ext cx="4084451" cy="82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2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The </a:t>
            </a:r>
            <a:r>
              <a:rPr dirty="0" smtClean="0"/>
              <a:t>Challenge</a:t>
            </a:r>
            <a:r>
              <a:rPr lang="en-US" dirty="0" smtClean="0"/>
              <a:t>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nswers:…"/>
          <p:cNvSpPr txBox="1"/>
          <p:nvPr/>
        </p:nvSpPr>
        <p:spPr>
          <a:xfrm>
            <a:off x="1129392" y="2600249"/>
            <a:ext cx="14137822" cy="548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defRPr sz="3200" b="1"/>
            </a:pPr>
            <a:r>
              <a:rPr dirty="0"/>
              <a:t>Answers:</a:t>
            </a:r>
          </a:p>
          <a:p>
            <a:pPr marL="39511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How do we coordinate schemas to keep all physical representations consistent? </a:t>
            </a:r>
          </a:p>
          <a:p>
            <a:pPr marL="839611" lvl="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b="1" i="1" dirty="0">
                <a:solidFill>
                  <a:schemeClr val="accent2"/>
                </a:solidFill>
                <a:latin typeface="Gotham"/>
                <a:ea typeface="Gotham"/>
                <a:cs typeface="Gotham"/>
                <a:sym typeface="Gotham"/>
              </a:rPr>
              <a:t>Unified schema architecture generated from thrift schema</a:t>
            </a:r>
          </a:p>
          <a:p>
            <a:pPr marL="39511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How do we provide support for flexible schema evolution?</a:t>
            </a:r>
          </a:p>
          <a:p>
            <a:pPr marL="839611" lvl="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b="1" i="1" dirty="0">
                <a:solidFill>
                  <a:schemeClr val="accent2"/>
                </a:solidFill>
                <a:latin typeface="Gotham"/>
                <a:ea typeface="Gotham"/>
                <a:cs typeface="Gotham"/>
                <a:sym typeface="Gotham"/>
              </a:rPr>
              <a:t>Separation of event production from event aggregation</a:t>
            </a:r>
          </a:p>
          <a:p>
            <a:pPr marL="395111" indent="-395111" algn="l" defTabSz="457200">
              <a:lnSpc>
                <a:spcPts val="5200"/>
              </a:lnSpc>
              <a:buSzPct val="75000"/>
              <a:buChar char="•"/>
              <a:defRPr sz="32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How do customers easily consume the data? </a:t>
            </a:r>
          </a:p>
          <a:p>
            <a:pPr marL="839611" lvl="1" indent="-395111" algn="l" defTabSz="457200">
              <a:lnSpc>
                <a:spcPts val="5200"/>
              </a:lnSpc>
              <a:buSzPct val="75000"/>
              <a:buChar char="•"/>
              <a:defRPr sz="3200" b="1" i="1">
                <a:solidFill>
                  <a:schemeClr val="accent2"/>
                </a:solidFill>
              </a:defRPr>
            </a:pPr>
            <a:r>
              <a:rPr dirty="0"/>
              <a:t>Automatically generated </a:t>
            </a:r>
            <a:r>
              <a:rPr lang="en-US" dirty="0" smtClean="0"/>
              <a:t>http/</a:t>
            </a:r>
            <a:r>
              <a:rPr dirty="0" smtClean="0"/>
              <a:t>thrift </a:t>
            </a:r>
            <a:r>
              <a:rPr dirty="0"/>
              <a:t>query service</a:t>
            </a:r>
          </a:p>
        </p:txBody>
      </p:sp>
      <p:sp>
        <p:nvSpPr>
          <p:cNvPr id="5" name="Design considerations"/>
          <p:cNvSpPr txBox="1"/>
          <p:nvPr/>
        </p:nvSpPr>
        <p:spPr>
          <a:xfrm>
            <a:off x="708459" y="7620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t>Design considerations</a:t>
            </a:r>
          </a:p>
        </p:txBody>
      </p:sp>
      <p:sp>
        <p:nvSpPr>
          <p:cNvPr id="6" name="Rectangle"/>
          <p:cNvSpPr/>
          <p:nvPr/>
        </p:nvSpPr>
        <p:spPr>
          <a:xfrm>
            <a:off x="740692" y="193656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43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rimitive and Derived Metrics"/>
          <p:cNvSpPr txBox="1"/>
          <p:nvPr/>
        </p:nvSpPr>
        <p:spPr>
          <a:xfrm>
            <a:off x="708459" y="89535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dirty="0"/>
              <a:t>Primitive and Derived Metrics</a:t>
            </a:r>
          </a:p>
        </p:txBody>
      </p:sp>
      <p:sp>
        <p:nvSpPr>
          <p:cNvPr id="209" name="Rectangle"/>
          <p:cNvSpPr/>
          <p:nvPr/>
        </p:nvSpPr>
        <p:spPr>
          <a:xfrm>
            <a:off x="740692" y="193656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10" name="Primitive Metrics: Metrics that can be added directly together…"/>
          <p:cNvSpPr txBox="1"/>
          <p:nvPr/>
        </p:nvSpPr>
        <p:spPr>
          <a:xfrm>
            <a:off x="740692" y="2613825"/>
            <a:ext cx="11313353" cy="46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Primitive Metrics: Metrics that can be added directly together</a:t>
            </a:r>
          </a:p>
          <a:p>
            <a:pPr marL="790222" lvl="1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e.g. Count, Sum</a:t>
            </a:r>
          </a:p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Derived Metrics: The opposite </a:t>
            </a:r>
          </a:p>
          <a:p>
            <a:pPr marL="790222" lvl="1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e.g. Unique, Percentile</a:t>
            </a:r>
          </a:p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Derived Metrics are computed from Primitive Metrics:</a:t>
            </a:r>
          </a:p>
          <a:p>
            <a:pPr marL="790222" lvl="1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e.g. Average </a:t>
            </a:r>
            <a:r>
              <a:rPr dirty="0" smtClean="0"/>
              <a:t>=</a:t>
            </a:r>
            <a:r>
              <a:rPr lang="en-US" dirty="0" smtClean="0"/>
              <a:t> </a:t>
            </a:r>
            <a:r>
              <a:rPr dirty="0" smtClean="0"/>
              <a:t>Sum</a:t>
            </a:r>
            <a:r>
              <a:rPr lang="en-US" dirty="0" smtClean="0"/>
              <a:t> </a:t>
            </a:r>
            <a:r>
              <a:rPr lang="en-US" dirty="0"/>
              <a:t>/ Count </a:t>
            </a:r>
            <a:endParaRPr dirty="0"/>
          </a:p>
          <a:p>
            <a:pPr marL="790222" lvl="1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Users don’t need to specify metrics as primitive or derived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rimary and Secondary Batch Jobs"/>
          <p:cNvSpPr txBox="1"/>
          <p:nvPr/>
        </p:nvSpPr>
        <p:spPr>
          <a:xfrm>
            <a:off x="708459" y="74295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t>Primary and Secondary Batch Jobs</a:t>
            </a:r>
          </a:p>
        </p:txBody>
      </p:sp>
      <p:sp>
        <p:nvSpPr>
          <p:cNvPr id="213" name="Rectangle"/>
          <p:cNvSpPr/>
          <p:nvPr/>
        </p:nvSpPr>
        <p:spPr>
          <a:xfrm>
            <a:off x="740692" y="178416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214" name="Jokh5KUgqADBEU4fW4hpg2gD_-ahAclm70Fa4jKykKLBEnB9qyk0SquNBh0DHQsiDyMtadIgpXJiBpW3NGvyadh0MtIpyidzEgIH-7l1pQFhFtOUPH3lUjexWTtw5thd7VYAtw.png" descr="Jokh5KUgqADBEU4fW4hpg2gD_-ahAclm70Fa4jKykKLBEnB9qyk0SquNBh0DHQsiDyMtadIgpXJiBpW3NGvyadh0MtIpyidzEgIH-7l1pQFhFtOUPH3lUjexWTtw5thd7VYA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2481" y="2185136"/>
            <a:ext cx="7631521" cy="6538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l-time Write consistency and Hotkeys"/>
          <p:cNvSpPr txBox="1"/>
          <p:nvPr/>
        </p:nvSpPr>
        <p:spPr>
          <a:xfrm>
            <a:off x="708459" y="74295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3700" b="1" cap="all" spc="370"/>
            </a:lvl1pPr>
          </a:lstStyle>
          <a:p>
            <a:r>
              <a:t>REal-time Write consistency and Hotkeys</a:t>
            </a:r>
          </a:p>
        </p:txBody>
      </p:sp>
      <p:sp>
        <p:nvSpPr>
          <p:cNvPr id="217" name="Rectangle"/>
          <p:cNvSpPr/>
          <p:nvPr/>
        </p:nvSpPr>
        <p:spPr>
          <a:xfrm>
            <a:off x="740692" y="178416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18" name="Sometimes Counter only support Long type…"/>
          <p:cNvSpPr txBox="1"/>
          <p:nvPr/>
        </p:nvSpPr>
        <p:spPr>
          <a:xfrm>
            <a:off x="778792" y="2328179"/>
            <a:ext cx="1324718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Sometimes Counter only support Long type</a:t>
            </a:r>
          </a:p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What about other monoid types? e.g. Double, List</a:t>
            </a:r>
          </a:p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Tsar solves this by assigning every aggregation key </a:t>
            </a:r>
            <a:r>
              <a:rPr i="1" dirty="0">
                <a:latin typeface="Gotham"/>
                <a:ea typeface="Gotham"/>
                <a:cs typeface="Gotham"/>
                <a:sym typeface="Gotham"/>
              </a:rPr>
              <a:t>K </a:t>
            </a:r>
            <a:r>
              <a:rPr dirty="0"/>
              <a:t>(at compile time) to a unique node in the corresponding Heron topology.  That node then has mastership over </a:t>
            </a:r>
            <a:r>
              <a:rPr i="1" dirty="0">
                <a:latin typeface="Gotham"/>
                <a:ea typeface="Gotham"/>
                <a:cs typeface="Gotham"/>
                <a:sym typeface="Gotham"/>
              </a:rPr>
              <a:t>K</a:t>
            </a:r>
            <a:r>
              <a:rPr dirty="0"/>
              <a:t>, and it is guaranteed that no other nodes in the topology will update the value of </a:t>
            </a:r>
            <a:r>
              <a:rPr i="1" dirty="0">
                <a:latin typeface="Gotham"/>
                <a:ea typeface="Gotham"/>
                <a:cs typeface="Gotham"/>
                <a:sym typeface="Gotham"/>
              </a:rPr>
              <a:t>K</a:t>
            </a:r>
            <a:r>
              <a:rPr dirty="0"/>
              <a:t>. </a:t>
            </a:r>
            <a:r>
              <a:rPr lang="en-US" b="1" dirty="0">
                <a:solidFill>
                  <a:srgbClr val="00B0F0"/>
                </a:solidFill>
              </a:rPr>
              <a:t>(276/280)</a:t>
            </a:r>
            <a:endParaRPr dirty="0"/>
          </a:p>
          <a:p>
            <a:pPr marL="345722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What about Hotkeys then</a:t>
            </a:r>
            <a:r>
              <a:rPr dirty="0" smtClean="0"/>
              <a:t>?</a:t>
            </a:r>
            <a:r>
              <a:rPr lang="en-US" dirty="0" smtClean="0"/>
              <a:t> </a:t>
            </a:r>
            <a:endParaRPr b="1" dirty="0">
              <a:solidFill>
                <a:srgbClr val="00B0F0"/>
              </a:solidFill>
            </a:endParaRPr>
          </a:p>
          <a:p>
            <a:pPr marL="345722" lvl="1" indent="-345722" algn="l">
              <a:lnSpc>
                <a:spcPct val="150000"/>
              </a:lnSpc>
              <a:buSzPct val="75000"/>
              <a:buChar char="•"/>
              <a:defRPr sz="2800"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dirty="0"/>
              <a:t>Pre-Aggregation with events/time intervals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at have we learned about it?"/>
          <p:cNvSpPr txBox="1"/>
          <p:nvPr/>
        </p:nvSpPr>
        <p:spPr>
          <a:xfrm>
            <a:off x="6268283" y="4095676"/>
            <a:ext cx="3327834" cy="82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2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lang="en-US" smtClean="0"/>
              <a:t>#Takeaways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l-time Write consistency and Hotkeys"/>
          <p:cNvSpPr txBox="1"/>
          <p:nvPr/>
        </p:nvSpPr>
        <p:spPr>
          <a:xfrm>
            <a:off x="708459" y="74295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3700" b="1" cap="all" spc="370"/>
            </a:lvl1pPr>
          </a:lstStyle>
          <a:p>
            <a:r>
              <a:rPr lang="en-US" sz="3200" dirty="0" smtClean="0"/>
              <a:t>“Plumbing” works make others’ lives easier</a:t>
            </a:r>
            <a:endParaRPr sz="3200" dirty="0"/>
          </a:p>
        </p:txBody>
      </p:sp>
      <p:sp>
        <p:nvSpPr>
          <p:cNvPr id="217" name="Rectangle"/>
          <p:cNvSpPr/>
          <p:nvPr/>
        </p:nvSpPr>
        <p:spPr>
          <a:xfrm>
            <a:off x="740692" y="178416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50" y="2971800"/>
            <a:ext cx="4578350" cy="46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4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#ThankYou"/>
          <p:cNvSpPr txBox="1"/>
          <p:nvPr/>
        </p:nvSpPr>
        <p:spPr>
          <a:xfrm>
            <a:off x="6631685" y="4267200"/>
            <a:ext cx="299262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2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#ThankYou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he Scale"/>
          <p:cNvSpPr txBox="1"/>
          <p:nvPr/>
        </p:nvSpPr>
        <p:spPr>
          <a:xfrm>
            <a:off x="708459" y="12573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dirty="0" smtClean="0"/>
              <a:t>Scale</a:t>
            </a:r>
            <a:endParaRPr dirty="0"/>
          </a:p>
        </p:txBody>
      </p:sp>
      <p:sp>
        <p:nvSpPr>
          <p:cNvPr id="95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7928" y="3049995"/>
            <a:ext cx="2620463" cy="2620463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sp>
        <p:nvSpPr>
          <p:cNvPr id="97" name="~500 Million Tweets/day"/>
          <p:cNvSpPr txBox="1"/>
          <p:nvPr/>
        </p:nvSpPr>
        <p:spPr>
          <a:xfrm>
            <a:off x="1919807" y="5992029"/>
            <a:ext cx="5616703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~500 Million Tweets/day</a:t>
            </a:r>
          </a:p>
        </p:txBody>
      </p:sp>
      <p:sp>
        <p:nvSpPr>
          <p:cNvPr id="98" name="~350 Billion Events/day"/>
          <p:cNvSpPr txBox="1"/>
          <p:nvPr/>
        </p:nvSpPr>
        <p:spPr>
          <a:xfrm>
            <a:off x="8281959" y="6056124"/>
            <a:ext cx="5428337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~350 Billion Events/day</a:t>
            </a:r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85896" y="3090226"/>
            <a:ext cx="2620464" cy="2620464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sp>
        <p:nvSpPr>
          <p:cNvPr id="9" name="~500 Million Tweets/day"/>
          <p:cNvSpPr txBox="1"/>
          <p:nvPr/>
        </p:nvSpPr>
        <p:spPr>
          <a:xfrm>
            <a:off x="2033511" y="6612385"/>
            <a:ext cx="538929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~</a:t>
            </a:r>
            <a:r>
              <a:rPr dirty="0" smtClean="0"/>
              <a:t>5</a:t>
            </a:r>
            <a:r>
              <a:rPr lang="en-US" dirty="0" smtClean="0"/>
              <a:t>,</a:t>
            </a:r>
            <a:r>
              <a:rPr dirty="0" smtClean="0"/>
              <a:t>00</a:t>
            </a:r>
            <a:r>
              <a:rPr lang="en-US" dirty="0" smtClean="0"/>
              <a:t>0</a:t>
            </a:r>
            <a:r>
              <a:rPr dirty="0" smtClean="0"/>
              <a:t> Tweets/</a:t>
            </a:r>
            <a:r>
              <a:rPr lang="en-US" dirty="0" smtClean="0"/>
              <a:t>second</a:t>
            </a:r>
            <a:endParaRPr dirty="0"/>
          </a:p>
        </p:txBody>
      </p:sp>
      <p:sp>
        <p:nvSpPr>
          <p:cNvPr id="10" name="~500 Million Tweets/day"/>
          <p:cNvSpPr txBox="1"/>
          <p:nvPr/>
        </p:nvSpPr>
        <p:spPr>
          <a:xfrm>
            <a:off x="8089085" y="6612385"/>
            <a:ext cx="58140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~</a:t>
            </a:r>
            <a:r>
              <a:rPr lang="en-US" dirty="0" smtClean="0"/>
              <a:t>4 Million Events/second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756605" y="7878072"/>
            <a:ext cx="1466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George Lee, Jimmy Lin, Chuang Liu, Andrew </a:t>
            </a:r>
            <a:r>
              <a:rPr lang="en-US" sz="1800" dirty="0" err="1">
                <a:solidFill>
                  <a:srgbClr val="555555"/>
                </a:solidFill>
                <a:latin typeface="Verdana" charset="0"/>
              </a:rPr>
              <a:t>Lorek</a:t>
            </a:r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, and </a:t>
            </a:r>
            <a:r>
              <a:rPr lang="en-US" sz="1800" dirty="0" err="1">
                <a:solidFill>
                  <a:srgbClr val="555555"/>
                </a:solidFill>
                <a:latin typeface="Verdana" charset="0"/>
              </a:rPr>
              <a:t>Dmitriy</a:t>
            </a:r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 </a:t>
            </a:r>
            <a:r>
              <a:rPr lang="en-US" sz="1800" dirty="0" err="1">
                <a:solidFill>
                  <a:srgbClr val="555555"/>
                </a:solidFill>
                <a:latin typeface="Verdana" charset="0"/>
              </a:rPr>
              <a:t>Ryaboy</a:t>
            </a:r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. </a:t>
            </a:r>
            <a:r>
              <a:rPr lang="en-US" sz="1800" dirty="0">
                <a:solidFill>
                  <a:srgbClr val="2970A6"/>
                </a:solidFill>
                <a:latin typeface="Verdana" charset="0"/>
                <a:hlinkClick r:id="rId4"/>
              </a:rPr>
              <a:t>The Unified Logging Infrastructure for Data Analytics at Twitter.</a:t>
            </a:r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 </a:t>
            </a:r>
            <a:r>
              <a:rPr lang="en-US" sz="1800" i="1" dirty="0">
                <a:solidFill>
                  <a:srgbClr val="555555"/>
                </a:solidFill>
                <a:latin typeface="Verdana" charset="0"/>
              </a:rPr>
              <a:t>Proceedings of the VLDB Endowment</a:t>
            </a:r>
            <a:r>
              <a:rPr lang="en-US" sz="1800" dirty="0">
                <a:solidFill>
                  <a:srgbClr val="555555"/>
                </a:solidFill>
                <a:latin typeface="Verdana" charset="0"/>
              </a:rPr>
              <a:t>, 5(12):1771-1780, 2012.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altime Processing"/>
          <p:cNvSpPr txBox="1"/>
          <p:nvPr/>
        </p:nvSpPr>
        <p:spPr>
          <a:xfrm>
            <a:off x="708459" y="12573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dirty="0" smtClean="0"/>
              <a:t>Real</a:t>
            </a:r>
            <a:r>
              <a:rPr lang="en-US" dirty="0" smtClean="0"/>
              <a:t>-</a:t>
            </a:r>
            <a:r>
              <a:rPr dirty="0" smtClean="0"/>
              <a:t>time </a:t>
            </a:r>
            <a:r>
              <a:rPr dirty="0"/>
              <a:t>Processing</a:t>
            </a:r>
          </a:p>
        </p:txBody>
      </p:sp>
      <p:sp>
        <p:nvSpPr>
          <p:cNvPr id="102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1354" y="3677564"/>
            <a:ext cx="2620464" cy="2620464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2869" y="4653433"/>
            <a:ext cx="668725" cy="66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Arrow"/>
          <p:cNvSpPr/>
          <p:nvPr/>
        </p:nvSpPr>
        <p:spPr>
          <a:xfrm rot="19459389">
            <a:off x="7584623" y="3296120"/>
            <a:ext cx="2364673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6" name="Public Safety"/>
          <p:cNvSpPr txBox="1"/>
          <p:nvPr/>
        </p:nvSpPr>
        <p:spPr>
          <a:xfrm>
            <a:off x="10102857" y="2512909"/>
            <a:ext cx="3167483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Public Safety</a:t>
            </a:r>
          </a:p>
        </p:txBody>
      </p:sp>
      <p:sp>
        <p:nvSpPr>
          <p:cNvPr id="107" name="Arrow"/>
          <p:cNvSpPr/>
          <p:nvPr/>
        </p:nvSpPr>
        <p:spPr>
          <a:xfrm>
            <a:off x="7706504" y="4591786"/>
            <a:ext cx="2364673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8" name="Data Analyst…"/>
          <p:cNvSpPr txBox="1"/>
          <p:nvPr/>
        </p:nvSpPr>
        <p:spPr>
          <a:xfrm>
            <a:off x="10194115" y="4420801"/>
            <a:ext cx="3241549" cy="1102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Data Analyst</a:t>
            </a:r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ML/DL Model</a:t>
            </a:r>
          </a:p>
        </p:txBody>
      </p:sp>
      <p:sp>
        <p:nvSpPr>
          <p:cNvPr id="109" name="Arrow"/>
          <p:cNvSpPr/>
          <p:nvPr/>
        </p:nvSpPr>
        <p:spPr>
          <a:xfrm rot="2033952">
            <a:off x="7582438" y="5860363"/>
            <a:ext cx="2364673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0" name="Search Index…"/>
          <p:cNvSpPr txBox="1"/>
          <p:nvPr/>
        </p:nvSpPr>
        <p:spPr>
          <a:xfrm>
            <a:off x="9598018" y="6480951"/>
            <a:ext cx="490679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Search </a:t>
            </a:r>
            <a:r>
              <a:rPr dirty="0" smtClean="0"/>
              <a:t>Index</a:t>
            </a:r>
            <a:r>
              <a:rPr lang="en-US" dirty="0" smtClean="0"/>
              <a:t>ing</a:t>
            </a:r>
            <a:endParaRPr dirty="0"/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lang="en-US" dirty="0" smtClean="0"/>
              <a:t>Tweets </a:t>
            </a:r>
            <a:r>
              <a:rPr dirty="0" smtClean="0"/>
              <a:t>Engagement</a:t>
            </a:r>
            <a:endParaRPr dirty="0"/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2017" y="4653433"/>
            <a:ext cx="668725" cy="66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Oval 15"/>
          <p:cNvSpPr/>
          <p:nvPr/>
        </p:nvSpPr>
        <p:spPr>
          <a:xfrm>
            <a:off x="5165237" y="4809067"/>
            <a:ext cx="326571" cy="3258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15187" y="4809067"/>
            <a:ext cx="326571" cy="3258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258734" y="4809067"/>
            <a:ext cx="326571" cy="3258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altime Processing"/>
          <p:cNvSpPr txBox="1"/>
          <p:nvPr/>
        </p:nvSpPr>
        <p:spPr>
          <a:xfrm>
            <a:off x="708459" y="12573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#Real-time </a:t>
            </a:r>
            <a:r>
              <a:rPr lang="en-US" dirty="0"/>
              <a:t>Processing</a:t>
            </a:r>
          </a:p>
        </p:txBody>
      </p:sp>
      <p:sp>
        <p:nvSpPr>
          <p:cNvPr id="115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9369" y="4653433"/>
            <a:ext cx="668725" cy="66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Arrow"/>
          <p:cNvSpPr/>
          <p:nvPr/>
        </p:nvSpPr>
        <p:spPr>
          <a:xfrm rot="19459389">
            <a:off x="9057823" y="3296120"/>
            <a:ext cx="2364673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8" name="Public Safety"/>
          <p:cNvSpPr txBox="1"/>
          <p:nvPr/>
        </p:nvSpPr>
        <p:spPr>
          <a:xfrm>
            <a:off x="11576057" y="2512909"/>
            <a:ext cx="3167483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Public Safety</a:t>
            </a:r>
          </a:p>
        </p:txBody>
      </p:sp>
      <p:sp>
        <p:nvSpPr>
          <p:cNvPr id="119" name="Arrow"/>
          <p:cNvSpPr/>
          <p:nvPr/>
        </p:nvSpPr>
        <p:spPr>
          <a:xfrm>
            <a:off x="9179704" y="4591786"/>
            <a:ext cx="2364673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0" name="Data Analyst…"/>
          <p:cNvSpPr txBox="1"/>
          <p:nvPr/>
        </p:nvSpPr>
        <p:spPr>
          <a:xfrm>
            <a:off x="11675315" y="4436614"/>
            <a:ext cx="3241549" cy="1102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Data Analyst</a:t>
            </a:r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ML/DL Model</a:t>
            </a:r>
          </a:p>
        </p:txBody>
      </p:sp>
      <p:sp>
        <p:nvSpPr>
          <p:cNvPr id="121" name="Arrow"/>
          <p:cNvSpPr/>
          <p:nvPr/>
        </p:nvSpPr>
        <p:spPr>
          <a:xfrm rot="2033952">
            <a:off x="9055638" y="5860363"/>
            <a:ext cx="2364673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2" name="Search Index…"/>
          <p:cNvSpPr txBox="1"/>
          <p:nvPr/>
        </p:nvSpPr>
        <p:spPr>
          <a:xfrm>
            <a:off x="10994468" y="6535065"/>
            <a:ext cx="5060291" cy="110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Search Index</a:t>
            </a:r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Engagement Counter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8517" y="4653433"/>
            <a:ext cx="668725" cy="66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Processing…"/>
          <p:cNvSpPr txBox="1"/>
          <p:nvPr/>
        </p:nvSpPr>
        <p:spPr>
          <a:xfrm>
            <a:off x="6358936" y="4409945"/>
            <a:ext cx="2599074" cy="1155701"/>
          </a:xfrm>
          <a:prstGeom prst="rect">
            <a:avLst/>
          </a:prstGeom>
          <a:ln w="12700">
            <a:solidFill>
              <a:schemeClr val="accent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F3009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Processing </a:t>
            </a:r>
          </a:p>
          <a:p>
            <a:pPr>
              <a:defRPr b="1">
                <a:solidFill>
                  <a:srgbClr val="FF3009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Layer? 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354" y="3677564"/>
            <a:ext cx="2620464" cy="2620464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sp>
        <p:nvSpPr>
          <p:cNvPr id="3" name="Oval 2"/>
          <p:cNvSpPr/>
          <p:nvPr/>
        </p:nvSpPr>
        <p:spPr>
          <a:xfrm>
            <a:off x="3793758" y="4824880"/>
            <a:ext cx="326571" cy="3258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43708" y="4824880"/>
            <a:ext cx="326571" cy="3258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87255" y="4824880"/>
            <a:ext cx="326571" cy="3258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altime Processing"/>
          <p:cNvSpPr txBox="1"/>
          <p:nvPr/>
        </p:nvSpPr>
        <p:spPr>
          <a:xfrm>
            <a:off x="708459" y="1257300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#Real-time </a:t>
            </a:r>
            <a:r>
              <a:rPr lang="en-US" dirty="0"/>
              <a:t>Processing</a:t>
            </a:r>
          </a:p>
        </p:txBody>
      </p:sp>
      <p:sp>
        <p:nvSpPr>
          <p:cNvPr id="115" name="Rectangle"/>
          <p:cNvSpPr/>
          <p:nvPr/>
        </p:nvSpPr>
        <p:spPr>
          <a:xfrm>
            <a:off x="740692" y="2298512"/>
            <a:ext cx="4081789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7" name="Arrow"/>
          <p:cNvSpPr/>
          <p:nvPr/>
        </p:nvSpPr>
        <p:spPr>
          <a:xfrm>
            <a:off x="7674755" y="2863779"/>
            <a:ext cx="1488295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8" name="Public Safety"/>
          <p:cNvSpPr txBox="1"/>
          <p:nvPr/>
        </p:nvSpPr>
        <p:spPr>
          <a:xfrm>
            <a:off x="9385307" y="2909256"/>
            <a:ext cx="3167483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rPr dirty="0"/>
              <a:t>Public Safety</a:t>
            </a:r>
          </a:p>
        </p:txBody>
      </p:sp>
      <p:sp>
        <p:nvSpPr>
          <p:cNvPr id="119" name="Arrow"/>
          <p:cNvSpPr/>
          <p:nvPr/>
        </p:nvSpPr>
        <p:spPr>
          <a:xfrm>
            <a:off x="7674755" y="4988133"/>
            <a:ext cx="1488295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0" name="Data Analyst…"/>
          <p:cNvSpPr txBox="1"/>
          <p:nvPr/>
        </p:nvSpPr>
        <p:spPr>
          <a:xfrm>
            <a:off x="9385307" y="4832961"/>
            <a:ext cx="3241549" cy="1102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Data Analyst</a:t>
            </a:r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ML/DL Model</a:t>
            </a:r>
          </a:p>
        </p:txBody>
      </p:sp>
      <p:sp>
        <p:nvSpPr>
          <p:cNvPr id="121" name="Arrow"/>
          <p:cNvSpPr/>
          <p:nvPr/>
        </p:nvSpPr>
        <p:spPr>
          <a:xfrm>
            <a:off x="7674753" y="6931412"/>
            <a:ext cx="1488297" cy="792019"/>
          </a:xfrm>
          <a:prstGeom prst="rightArrow">
            <a:avLst>
              <a:gd name="adj1" fmla="val 43307"/>
              <a:gd name="adj2" fmla="val 76553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2" name="Search Index…"/>
          <p:cNvSpPr txBox="1"/>
          <p:nvPr/>
        </p:nvSpPr>
        <p:spPr>
          <a:xfrm>
            <a:off x="8803718" y="6931412"/>
            <a:ext cx="5060291" cy="110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Search Index</a:t>
            </a:r>
          </a:p>
          <a:p>
            <a:pPr>
              <a:defRPr b="1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rPr dirty="0"/>
              <a:t>Engagement Counter</a:t>
            </a:r>
          </a:p>
        </p:txBody>
      </p:sp>
      <p:sp>
        <p:nvSpPr>
          <p:cNvPr id="125" name="Processing…"/>
          <p:cNvSpPr txBox="1"/>
          <p:nvPr/>
        </p:nvSpPr>
        <p:spPr>
          <a:xfrm>
            <a:off x="4869922" y="2936726"/>
            <a:ext cx="2599074" cy="656590"/>
          </a:xfrm>
          <a:prstGeom prst="rect">
            <a:avLst/>
          </a:prstGeom>
          <a:ln w="12700">
            <a:solidFill>
              <a:schemeClr val="accent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F3009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/>
              <a:t>Processing </a:t>
            </a:r>
            <a:endParaRPr dirty="0"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309" y="3655798"/>
            <a:ext cx="1434580" cy="1434580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sp>
        <p:nvSpPr>
          <p:cNvPr id="19" name="Processing…"/>
          <p:cNvSpPr txBox="1"/>
          <p:nvPr/>
        </p:nvSpPr>
        <p:spPr>
          <a:xfrm>
            <a:off x="4869922" y="5008004"/>
            <a:ext cx="2599074" cy="656590"/>
          </a:xfrm>
          <a:prstGeom prst="rect">
            <a:avLst/>
          </a:prstGeom>
          <a:ln w="12700">
            <a:solidFill>
              <a:schemeClr val="accent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F3009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Processing </a:t>
            </a:r>
          </a:p>
        </p:txBody>
      </p:sp>
      <p:sp>
        <p:nvSpPr>
          <p:cNvPr id="20" name="Processing…"/>
          <p:cNvSpPr txBox="1"/>
          <p:nvPr/>
        </p:nvSpPr>
        <p:spPr>
          <a:xfrm>
            <a:off x="4869922" y="7079282"/>
            <a:ext cx="2599074" cy="656590"/>
          </a:xfrm>
          <a:prstGeom prst="rect">
            <a:avLst/>
          </a:prstGeom>
          <a:ln w="12700">
            <a:solidFill>
              <a:schemeClr val="accent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F3009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/>
              <a:t>Processing </a:t>
            </a:r>
            <a:endParaRPr dirty="0"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7250" y="4307526"/>
            <a:ext cx="1434580" cy="1434580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4201" y="5428754"/>
            <a:ext cx="1434580" cy="1434580"/>
          </a:xfrm>
          <a:prstGeom prst="rect">
            <a:avLst/>
          </a:prstGeom>
          <a:ln w="25400">
            <a:solidFill>
              <a:srgbClr val="53585F"/>
            </a:solidFill>
            <a:prstDash val="sysDot"/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196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n example of Interaction Counter"/>
          <p:cNvSpPr txBox="1"/>
          <p:nvPr/>
        </p:nvSpPr>
        <p:spPr>
          <a:xfrm>
            <a:off x="746351" y="651015"/>
            <a:ext cx="13931901" cy="7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000" b="1" cap="all" spc="400"/>
            </a:lvl1pPr>
          </a:lstStyle>
          <a:p>
            <a:r>
              <a:rPr lang="en-US" dirty="0" smtClean="0"/>
              <a:t>#</a:t>
            </a:r>
            <a:r>
              <a:rPr dirty="0" smtClean="0"/>
              <a:t>example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en-US" dirty="0" smtClean="0"/>
              <a:t>Tweets Engagement</a:t>
            </a:r>
            <a:endParaRPr dirty="0"/>
          </a:p>
        </p:txBody>
      </p:sp>
      <p:sp>
        <p:nvSpPr>
          <p:cNvPr id="154" name="Rectangle"/>
          <p:cNvSpPr/>
          <p:nvPr/>
        </p:nvSpPr>
        <p:spPr>
          <a:xfrm>
            <a:off x="721746" y="1521710"/>
            <a:ext cx="4081788" cy="151781"/>
          </a:xfrm>
          <a:prstGeom prst="rect">
            <a:avLst/>
          </a:prstGeom>
          <a:solidFill>
            <a:srgbClr val="72AF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72AFD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155" name="Screen Shot 2018-05-30 at 9.26.33 AM.png" descr="Screen Shot 2018-05-30 at 9.26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351" y="2068280"/>
            <a:ext cx="7898571" cy="56714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9076063" y="2087568"/>
            <a:ext cx="5842804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2800" dirty="0" smtClean="0"/>
              <a:t>Tweets Engagement 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otham"/>
              </a:rPr>
              <a:t>shows 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otham"/>
              </a:rPr>
              <a:t>how many engagements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otham"/>
              </a:rPr>
              <a:t> your tweets have received historically and bucketed in hours.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2800" baseline="0" dirty="0" smtClean="0"/>
              <a:t>Data</a:t>
            </a:r>
            <a:r>
              <a:rPr lang="en-US" sz="2800" dirty="0" smtClean="0"/>
              <a:t> is available after 10 seconds the tweet publishes</a:t>
            </a:r>
            <a:r>
              <a:rPr lang="en-US" sz="2800" dirty="0" smtClean="0"/>
              <a:t>. (</a:t>
            </a:r>
            <a:r>
              <a:rPr lang="en-US" sz="2800" b="1" dirty="0" smtClean="0">
                <a:solidFill>
                  <a:srgbClr val="00B0F0"/>
                </a:solidFill>
              </a:rPr>
              <a:t>real-time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marL="571500" indent="-571500" algn="l">
              <a:buFont typeface="Arial" charset="0"/>
              <a:buChar char="•"/>
            </a:pPr>
            <a:r>
              <a:rPr lang="en-US" sz="2800" dirty="0" smtClean="0"/>
              <a:t>Data will be validated after 24 hours </a:t>
            </a:r>
            <a:r>
              <a:rPr lang="en-US" sz="2800" dirty="0" smtClean="0"/>
              <a:t>for </a:t>
            </a:r>
            <a:r>
              <a:rPr lang="en-US" sz="2800" dirty="0" smtClean="0"/>
              <a:t>accurately charging the ads </a:t>
            </a:r>
            <a:r>
              <a:rPr lang="en-US" sz="2800" dirty="0" smtClean="0"/>
              <a:t>customers (</a:t>
            </a:r>
            <a:r>
              <a:rPr lang="en-US" sz="2800" b="1" dirty="0" smtClean="0">
                <a:solidFill>
                  <a:srgbClr val="00B0F0"/>
                </a:solidFill>
              </a:rPr>
              <a:t>batch</a:t>
            </a:r>
            <a:r>
              <a:rPr lang="en-US" sz="2800" dirty="0" smtClean="0"/>
              <a:t>).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2086" y="8005337"/>
            <a:ext cx="1248354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Task is Defined as </a:t>
            </a:r>
            <a:r>
              <a:rPr kumimoji="0" lang="en-US" sz="32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: Processing 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otham"/>
                <a:ea typeface="Gotham"/>
                <a:cs typeface="Gotham"/>
                <a:sym typeface="Gotham"/>
              </a:rPr>
              <a:t>Twice (Batch + Real-time)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otham"/>
              <a:ea typeface="Gotham"/>
              <a:cs typeface="Gotham"/>
              <a:sym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1046301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he Challenge"/>
          <p:cNvSpPr txBox="1"/>
          <p:nvPr/>
        </p:nvSpPr>
        <p:spPr>
          <a:xfrm>
            <a:off x="3016758" y="2677434"/>
            <a:ext cx="10001135" cy="32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200"/>
              </a:lnSpc>
              <a:defRPr sz="4000" b="1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pPr algn="ctr"/>
            <a:r>
              <a:rPr lang="en-US" dirty="0" smtClean="0"/>
              <a:t>Who We Are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Data Infrastructure Engineering Team</a:t>
            </a:r>
          </a:p>
          <a:p>
            <a:pPr algn="ctr"/>
            <a:r>
              <a:rPr lang="en-US" dirty="0" smtClean="0"/>
              <a:t>We provide data processing solutions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60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otham"/>
            <a:ea typeface="Gotham"/>
            <a:cs typeface="Gotham"/>
            <a:sym typeface="Gotha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otham"/>
            <a:ea typeface="Gotham"/>
            <a:cs typeface="Gotham"/>
            <a:sym typeface="Gotha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11004</TotalTime>
  <Words>1082</Words>
  <Application>Microsoft Macintosh PowerPoint</Application>
  <PresentationFormat>Custom</PresentationFormat>
  <Paragraphs>266</Paragraphs>
  <Slides>36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Courier New</vt:lpstr>
      <vt:lpstr>Gill Sans</vt:lpstr>
      <vt:lpstr>Gotham</vt:lpstr>
      <vt:lpstr>Gotham Light</vt:lpstr>
      <vt:lpstr>Gotham Medium</vt:lpstr>
      <vt:lpstr>Gotham Narrow</vt:lpstr>
      <vt:lpstr>Helvetica Light</vt:lpstr>
      <vt:lpstr>Lucida Grande</vt:lpstr>
      <vt:lpstr>PT Mono</vt:lpstr>
      <vt:lpstr>Verdana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188</cp:revision>
  <dcterms:modified xsi:type="dcterms:W3CDTF">2018-06-12T03:05:50Z</dcterms:modified>
</cp:coreProperties>
</file>